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71" r:id="rId5"/>
    <p:sldId id="279" r:id="rId6"/>
    <p:sldId id="280" r:id="rId7"/>
    <p:sldId id="281" r:id="rId8"/>
    <p:sldId id="283" r:id="rId9"/>
    <p:sldId id="284" r:id="rId10"/>
    <p:sldId id="282"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A5"/>
    <a:srgbClr val="227122"/>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909268-9992-431C-BA4F-379BC08AA391}" v="12" dt="2022-02-08T10:50:35.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50" autoAdjust="0"/>
    <p:restoredTop sz="71956" autoAdjust="0"/>
  </p:normalViewPr>
  <p:slideViewPr>
    <p:cSldViewPr snapToGrid="0">
      <p:cViewPr varScale="1">
        <p:scale>
          <a:sx n="102" d="100"/>
          <a:sy n="102" d="100"/>
        </p:scale>
        <p:origin x="138" y="1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33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5.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es, Ffion" userId="b2b1aaa3-abdb-4362-bdd1-c2a453b42c86" providerId="ADAL" clId="{A2909268-9992-431C-BA4F-379BC08AA391}"/>
    <pc:docChg chg="modSld">
      <pc:chgData name="Hughes, Ffion" userId="b2b1aaa3-abdb-4362-bdd1-c2a453b42c86" providerId="ADAL" clId="{A2909268-9992-431C-BA4F-379BC08AA391}" dt="2022-02-09T07:30:28.973" v="15" actId="207"/>
      <pc:docMkLst>
        <pc:docMk/>
      </pc:docMkLst>
      <pc:sldChg chg="modSp mod">
        <pc:chgData name="Hughes, Ffion" userId="b2b1aaa3-abdb-4362-bdd1-c2a453b42c86" providerId="ADAL" clId="{A2909268-9992-431C-BA4F-379BC08AA391}" dt="2022-02-09T07:30:28.973" v="15" actId="207"/>
        <pc:sldMkLst>
          <pc:docMk/>
          <pc:sldMk cId="1769809369" sldId="281"/>
        </pc:sldMkLst>
        <pc:spChg chg="mod">
          <ac:chgData name="Hughes, Ffion" userId="b2b1aaa3-abdb-4362-bdd1-c2a453b42c86" providerId="ADAL" clId="{A2909268-9992-431C-BA4F-379BC08AA391}" dt="2022-02-09T07:30:28.973" v="15" actId="207"/>
          <ac:spMkLst>
            <pc:docMk/>
            <pc:sldMk cId="1769809369" sldId="281"/>
            <ac:spMk id="3" creationId="{E447BFE4-6619-423E-AED5-EF26F3980717}"/>
          </ac:spMkLst>
        </pc:spChg>
      </pc:sldChg>
      <pc:sldChg chg="modAnim">
        <pc:chgData name="Hughes, Ffion" userId="b2b1aaa3-abdb-4362-bdd1-c2a453b42c86" providerId="ADAL" clId="{A2909268-9992-431C-BA4F-379BC08AA391}" dt="2022-02-08T10:39:37.431" v="8"/>
        <pc:sldMkLst>
          <pc:docMk/>
          <pc:sldMk cId="1951512019" sldId="282"/>
        </pc:sldMkLst>
      </pc:sldChg>
      <pc:sldChg chg="modSp mod modAnim">
        <pc:chgData name="Hughes, Ffion" userId="b2b1aaa3-abdb-4362-bdd1-c2a453b42c86" providerId="ADAL" clId="{A2909268-9992-431C-BA4F-379BC08AA391}" dt="2022-02-08T10:40:01.446" v="11" actId="1076"/>
        <pc:sldMkLst>
          <pc:docMk/>
          <pc:sldMk cId="426478111" sldId="285"/>
        </pc:sldMkLst>
        <pc:picChg chg="mod">
          <ac:chgData name="Hughes, Ffion" userId="b2b1aaa3-abdb-4362-bdd1-c2a453b42c86" providerId="ADAL" clId="{A2909268-9992-431C-BA4F-379BC08AA391}" dt="2022-02-08T10:40:01.446" v="11" actId="1076"/>
          <ac:picMkLst>
            <pc:docMk/>
            <pc:sldMk cId="426478111" sldId="285"/>
            <ac:picMk id="5" creationId="{23619FA9-1034-4B11-AE11-08D360A1F64E}"/>
          </ac:picMkLst>
        </pc:picChg>
      </pc:sldChg>
      <pc:sldChg chg="modSp mod">
        <pc:chgData name="Hughes, Ffion" userId="b2b1aaa3-abdb-4362-bdd1-c2a453b42c86" providerId="ADAL" clId="{A2909268-9992-431C-BA4F-379BC08AA391}" dt="2022-02-08T10:45:50.133" v="13" actId="403"/>
        <pc:sldMkLst>
          <pc:docMk/>
          <pc:sldMk cId="1269264909" sldId="289"/>
        </pc:sldMkLst>
        <pc:spChg chg="mod">
          <ac:chgData name="Hughes, Ffion" userId="b2b1aaa3-abdb-4362-bdd1-c2a453b42c86" providerId="ADAL" clId="{A2909268-9992-431C-BA4F-379BC08AA391}" dt="2022-02-08T10:45:50.133" v="13" actId="403"/>
          <ac:spMkLst>
            <pc:docMk/>
            <pc:sldMk cId="1269264909" sldId="289"/>
            <ac:spMk id="5" creationId="{5E20114F-BE1F-4E45-81DC-9087E140145C}"/>
          </ac:spMkLst>
        </pc:spChg>
      </pc:sldChg>
      <pc:sldChg chg="modAnim">
        <pc:chgData name="Hughes, Ffion" userId="b2b1aaa3-abdb-4362-bdd1-c2a453b42c86" providerId="ADAL" clId="{A2909268-9992-431C-BA4F-379BC08AA391}" dt="2022-02-08T10:50:35.954" v="14"/>
        <pc:sldMkLst>
          <pc:docMk/>
          <pc:sldMk cId="3427268623"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GB" dirty="0"/>
          </a:p>
        </p:txBody>
      </p:sp>
      <p:sp>
        <p:nvSpPr>
          <p:cNvPr id="3" name="Date Placeholder 2"/>
          <p:cNvSpPr>
            <a:spLocks noGrp="1"/>
          </p:cNvSpPr>
          <p:nvPr>
            <p:ph type="dt" idx="1"/>
          </p:nvPr>
        </p:nvSpPr>
        <p:spPr>
          <a:xfrm>
            <a:off x="3815375" y="0"/>
            <a:ext cx="2918830" cy="495029"/>
          </a:xfrm>
          <a:prstGeom prst="rect">
            <a:avLst/>
          </a:prstGeom>
        </p:spPr>
        <p:txBody>
          <a:bodyPr vert="horz" lIns="91065" tIns="45533" rIns="91065" bIns="45533" rtlCol="0"/>
          <a:lstStyle>
            <a:lvl1pPr algn="r">
              <a:defRPr sz="1200"/>
            </a:lvl1pPr>
          </a:lstStyle>
          <a:p>
            <a:fld id="{B435F0E6-AC5D-4E26-8358-3D56013EF103}" type="datetimeFigureOut">
              <a:rPr lang="en-GB" smtClean="0"/>
              <a:t>09/02/2022</a:t>
            </a:fld>
            <a:endParaRPr lang="en-GB" dirty="0"/>
          </a:p>
        </p:txBody>
      </p:sp>
      <p:sp>
        <p:nvSpPr>
          <p:cNvPr id="4" name="Slide Image Placeholder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065" tIns="45533" rIns="91065" bIns="45533" rtlCol="0" anchor="ctr"/>
          <a:lstStyle/>
          <a:p>
            <a:endParaRPr lang="en-GB" dirty="0"/>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1065" tIns="45533" rIns="91065" bIns="455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1065" tIns="45533" rIns="91065" bIns="45533" rtlCol="0" anchor="b"/>
          <a:lstStyle>
            <a:lvl1pPr algn="r">
              <a:defRPr sz="1200"/>
            </a:lvl1pPr>
          </a:lstStyle>
          <a:p>
            <a:fld id="{AA83DDEC-5940-4676-957C-C087F04EA5B1}" type="slidenum">
              <a:rPr lang="en-GB" smtClean="0"/>
              <a:t>‹#›</a:t>
            </a:fld>
            <a:endParaRPr lang="en-GB" dirty="0"/>
          </a:p>
        </p:txBody>
      </p:sp>
    </p:spTree>
    <p:extLst>
      <p:ext uri="{BB962C8B-B14F-4D97-AF65-F5344CB8AC3E}">
        <p14:creationId xmlns:p14="http://schemas.microsoft.com/office/powerpoint/2010/main" val="114501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250825"/>
            <a:ext cx="5919787" cy="3328988"/>
          </a:xfrm>
        </p:spPr>
      </p:sp>
      <p:sp>
        <p:nvSpPr>
          <p:cNvPr id="3" name="Notes Placeholder 2"/>
          <p:cNvSpPr>
            <a:spLocks noGrp="1"/>
          </p:cNvSpPr>
          <p:nvPr>
            <p:ph type="body" idx="1"/>
          </p:nvPr>
        </p:nvSpPr>
        <p:spPr>
          <a:xfrm>
            <a:off x="612617" y="3688984"/>
            <a:ext cx="5388610" cy="3884861"/>
          </a:xfrm>
        </p:spPr>
        <p:txBody>
          <a:bodyPr/>
          <a:lstStyle/>
          <a:p>
            <a:endParaRPr lang="en-GB" sz="2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36E6A4-55B7-42F1-9F58-6BBDBC7E90C5}" type="slidenum">
              <a:rPr lang="en-GB" smtClean="0"/>
              <a:t>1</a:t>
            </a:fld>
            <a:endParaRPr lang="en-GB"/>
          </a:p>
        </p:txBody>
      </p:sp>
    </p:spTree>
    <p:extLst>
      <p:ext uri="{BB962C8B-B14F-4D97-AF65-F5344CB8AC3E}">
        <p14:creationId xmlns:p14="http://schemas.microsoft.com/office/powerpoint/2010/main" val="781161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914400" y="1983359"/>
            <a:ext cx="10363200" cy="1470025"/>
          </a:xfrm>
        </p:spPr>
        <p:txBody>
          <a:bodyPr>
            <a:noAutofit/>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726557"/>
            <a:ext cx="85344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fld id="{1DCDBC02-9943-49FF-A0D1-4F00BD0C1C3F}" type="datetime3">
              <a:rPr lang="en-US" smtClean="0">
                <a:solidFill>
                  <a:srgbClr val="3C3C41"/>
                </a:solidFill>
              </a:rPr>
              <a:t>9 February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85533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799" y="476250"/>
            <a:ext cx="8760884" cy="1223963"/>
          </a:xfrm>
        </p:spPr>
        <p:txBody>
          <a:bodyPr vert="horz" lIns="0" tIns="0" rIns="0" bIns="0" rtlCol="0" anchor="ctr">
            <a:noAutofit/>
          </a:bodyPr>
          <a:lstStyle>
            <a:lvl1pPr>
              <a:defRPr lang="en-GB"/>
            </a:lvl1pPr>
          </a:lstStyle>
          <a:p>
            <a:pPr lvl="0"/>
            <a:r>
              <a:rPr lang="en-US"/>
              <a:t>Click to edit Master title style</a:t>
            </a:r>
            <a:endParaRPr lang="en-GB" dirty="0"/>
          </a:p>
        </p:txBody>
      </p:sp>
      <p:sp>
        <p:nvSpPr>
          <p:cNvPr id="3" name="Picture Placeholder 2"/>
          <p:cNvSpPr>
            <a:spLocks noGrp="1"/>
          </p:cNvSpPr>
          <p:nvPr>
            <p:ph type="pic" idx="1"/>
          </p:nvPr>
        </p:nvSpPr>
        <p:spPr>
          <a:xfrm>
            <a:off x="431799" y="1989138"/>
            <a:ext cx="8760884"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9306984" y="1989138"/>
            <a:ext cx="2453216"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239EA17D-8D9E-4EB6-84B1-9E4D449F7DD4}" type="datetime3">
              <a:rPr lang="en-US" smtClean="0">
                <a:solidFill>
                  <a:srgbClr val="3C3C41"/>
                </a:solidFill>
              </a:rPr>
              <a:t>9 February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61581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431800" y="1989138"/>
            <a:ext cx="11328400" cy="4536206"/>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83E550A6-C34D-488C-8EA7-47D2180A892F}" type="datetime3">
              <a:rPr lang="en-US" smtClean="0">
                <a:solidFill>
                  <a:srgbClr val="3C3C41"/>
                </a:solidFill>
              </a:rPr>
              <a:t>9 February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85323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984" y="1844824"/>
            <a:ext cx="2453216" cy="4608513"/>
          </a:xfrm>
        </p:spPr>
        <p:txBody>
          <a:bodyPr vert="eaVert">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609599" y="548681"/>
            <a:ext cx="8583084" cy="6003707"/>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DF1D39EB-7674-44A5-9BF1-C70C70B7AABD}" type="datetime3">
              <a:rPr lang="en-US" smtClean="0">
                <a:solidFill>
                  <a:srgbClr val="3C3C41"/>
                </a:solidFill>
              </a:rPr>
              <a:t>9 February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108186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431800" y="1916832"/>
            <a:ext cx="11328400" cy="4536356"/>
          </a:xfrm>
        </p:spPr>
        <p:txBody>
          <a:bodyPr>
            <a:noAutofit/>
          </a:bodyPr>
          <a:lstStyle>
            <a:lvl1pPr>
              <a:defRPr sz="24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348528" y="54067"/>
            <a:ext cx="2844800" cy="365125"/>
          </a:xfrm>
        </p:spPr>
        <p:txBody>
          <a:bodyPr>
            <a:noAutofit/>
          </a:bodyPr>
          <a:lstStyle>
            <a:lvl1pPr algn="r">
              <a:defRPr>
                <a:solidFill>
                  <a:srgbClr val="3C3C41"/>
                </a:solidFill>
              </a:defRPr>
            </a:lvl1pPr>
          </a:lstStyle>
          <a:p>
            <a:fld id="{966A99A1-9008-4511-8FB6-E965C2837795}" type="datetime3">
              <a:rPr lang="en-US" smtClean="0"/>
              <a:t>9 February 2022</a:t>
            </a:fld>
            <a:endParaRPr dirty="0"/>
          </a:p>
        </p:txBody>
      </p:sp>
      <p:sp>
        <p:nvSpPr>
          <p:cNvPr id="5" name="Footer Placeholder 4"/>
          <p:cNvSpPr>
            <a:spLocks noGrp="1"/>
          </p:cNvSpPr>
          <p:nvPr>
            <p:ph type="ftr" sz="quarter" idx="11"/>
          </p:nvPr>
        </p:nvSpPr>
        <p:spPr>
          <a:xfrm>
            <a:off x="9309099" y="107107"/>
            <a:ext cx="2451100" cy="312084"/>
          </a:xfrm>
        </p:spPr>
        <p:txBody>
          <a:bodyPr>
            <a:noAutofit/>
          </a:bodyPr>
          <a:lstStyle>
            <a:lvl1pPr>
              <a:defRPr>
                <a:solidFill>
                  <a:srgbClr val="3C3C41"/>
                </a:solidFill>
              </a:defRPr>
            </a:lvl1pPr>
          </a:lstStyle>
          <a:p>
            <a:r>
              <a:rPr lang="en-GB"/>
              <a:t>Campaigning for nature - Running a social media campaign</a:t>
            </a:r>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smtClean="0"/>
              <a:pPr/>
              <a:t>‹#›</a:t>
            </a:fld>
            <a:endParaRPr dirty="0"/>
          </a:p>
        </p:txBody>
      </p:sp>
    </p:spTree>
    <p:extLst>
      <p:ext uri="{BB962C8B-B14F-4D97-AF65-F5344CB8AC3E}">
        <p14:creationId xmlns:p14="http://schemas.microsoft.com/office/powerpoint/2010/main" val="383709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963084" y="3507086"/>
            <a:ext cx="10363200" cy="1362075"/>
          </a:xfrm>
        </p:spPr>
        <p:txBody>
          <a:bodyPr anchor="t">
            <a:normAutofit/>
          </a:bodyPr>
          <a:lstStyle>
            <a:lvl1pPr algn="l">
              <a:defRPr sz="3200" b="0" cap="all"/>
            </a:lvl1pPr>
          </a:lstStyle>
          <a:p>
            <a:r>
              <a:rPr lang="en-US"/>
              <a:t>Click to edit Master title style</a:t>
            </a:r>
            <a:endParaRPr lang="en-GB" dirty="0"/>
          </a:p>
        </p:txBody>
      </p:sp>
      <p:sp>
        <p:nvSpPr>
          <p:cNvPr id="3" name="Text Placeholder 2"/>
          <p:cNvSpPr>
            <a:spLocks noGrp="1"/>
          </p:cNvSpPr>
          <p:nvPr>
            <p:ph type="body" idx="1"/>
          </p:nvPr>
        </p:nvSpPr>
        <p:spPr>
          <a:xfrm>
            <a:off x="963084" y="200689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r">
              <a:defRPr/>
            </a:lvl1pPr>
          </a:lstStyle>
          <a:p>
            <a:fld id="{B0D7B1C5-73BA-46DB-93B4-1EA20B4F108D}" type="datetime3">
              <a:rPr lang="en-US" smtClean="0">
                <a:solidFill>
                  <a:srgbClr val="3C3C41"/>
                </a:solidFill>
              </a:rPr>
              <a:t>9 February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08608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sz="half" idx="1"/>
          </p:nvPr>
        </p:nvSpPr>
        <p:spPr>
          <a:xfrm>
            <a:off x="431800" y="1916833"/>
            <a:ext cx="55584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65495" y="1916833"/>
            <a:ext cx="5384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lgn="r">
              <a:defRPr/>
            </a:lvl1pPr>
          </a:lstStyle>
          <a:p>
            <a:fld id="{EB6C9C2A-D0A5-45BB-B48A-CD9B74BC8DCA}" type="datetime3">
              <a:rPr lang="en-US" smtClean="0">
                <a:solidFill>
                  <a:srgbClr val="3C3C41"/>
                </a:solidFill>
              </a:rPr>
              <a:t>9 February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72524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7152BA7-D16C-44CF-B13A-60E0E863C93B}" type="datetime3">
              <a:rPr lang="en-US" smtClean="0">
                <a:solidFill>
                  <a:srgbClr val="3C3C41"/>
                </a:solidFill>
              </a:rPr>
              <a:t>9 February 2022</a:t>
            </a:fld>
            <a:endParaRPr dirty="0">
              <a:solidFill>
                <a:srgbClr val="3C3C41"/>
              </a:solidFill>
            </a:endParaRPr>
          </a:p>
        </p:txBody>
      </p:sp>
      <p:sp>
        <p:nvSpPr>
          <p:cNvPr id="4" name="Footer Placeholder 3"/>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5" name="Slide Number Placeholder 4"/>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
        <p:nvSpPr>
          <p:cNvPr id="8" name="Content Placeholder 2"/>
          <p:cNvSpPr>
            <a:spLocks noGrp="1"/>
          </p:cNvSpPr>
          <p:nvPr>
            <p:ph sz="half" idx="1"/>
          </p:nvPr>
        </p:nvSpPr>
        <p:spPr>
          <a:xfrm>
            <a:off x="431800" y="1916831"/>
            <a:ext cx="113284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431801" y="4293096"/>
            <a:ext cx="11318495"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256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75700" cy="1223963"/>
          </a:xfrm>
        </p:spPr>
        <p:txBody>
          <a:bodyPr>
            <a:noAutofit/>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3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0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lgn="r">
              <a:defRPr/>
            </a:lvl1pPr>
          </a:lstStyle>
          <a:p>
            <a:fld id="{9151E7E3-A88B-485C-823D-00C0282FEB5A}" type="datetime3">
              <a:rPr lang="en-US" smtClean="0">
                <a:solidFill>
                  <a:srgbClr val="3C3C41"/>
                </a:solidFill>
              </a:rPr>
              <a:t>9 February 2022</a:t>
            </a:fld>
            <a:endParaRPr dirty="0">
              <a:solidFill>
                <a:srgbClr val="3C3C41"/>
              </a:solidFill>
            </a:endParaRPr>
          </a:p>
        </p:txBody>
      </p:sp>
      <p:sp>
        <p:nvSpPr>
          <p:cNvPr id="8" name="Footer Placeholder 7"/>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79719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064E7CB8-62B6-414C-9D03-760544A90226}" type="datetime3">
              <a:rPr lang="en-US" smtClean="0">
                <a:solidFill>
                  <a:srgbClr val="3C3C41"/>
                </a:solidFill>
              </a:rPr>
              <a:t>9 February 2022</a:t>
            </a:fld>
            <a:endParaRPr dirty="0">
              <a:solidFill>
                <a:srgbClr val="3C3C41"/>
              </a:solidFill>
            </a:endParaRPr>
          </a:p>
        </p:txBody>
      </p:sp>
      <p:sp>
        <p:nvSpPr>
          <p:cNvPr id="4" name="Footer Placeholder 3"/>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28456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8E0F4A07-ADFE-45EA-9076-6CE769AC88B1}" type="datetime3">
              <a:rPr lang="en-US" smtClean="0">
                <a:solidFill>
                  <a:srgbClr val="3C3C41"/>
                </a:solidFill>
              </a:rPr>
              <a:t>9 February 2022</a:t>
            </a:fld>
            <a:endParaRPr dirty="0">
              <a:solidFill>
                <a:srgbClr val="3C3C41"/>
              </a:solidFill>
            </a:endParaRPr>
          </a:p>
        </p:txBody>
      </p:sp>
      <p:sp>
        <p:nvSpPr>
          <p:cNvPr id="3" name="Footer Placeholder 2"/>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64798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60884" cy="1223963"/>
          </a:xfrm>
        </p:spPr>
        <p:txBody>
          <a:bodyPr vert="horz" lIns="0" tIns="0" rIns="0" bIns="0" rtlCol="0" anchor="ctr">
            <a:noAutofit/>
          </a:bodyPr>
          <a:lstStyle>
            <a:lvl1pPr>
              <a:defRPr lang="en-GB" dirty="0"/>
            </a:lvl1pPr>
          </a:lstStyle>
          <a:p>
            <a:pPr lvl="0"/>
            <a:r>
              <a:rPr lang="en-US"/>
              <a:t>Click to edit Master title style</a:t>
            </a:r>
            <a:endParaRPr lang="en-GB" dirty="0"/>
          </a:p>
        </p:txBody>
      </p:sp>
      <p:sp>
        <p:nvSpPr>
          <p:cNvPr id="3" name="Content Placeholder 2"/>
          <p:cNvSpPr>
            <a:spLocks noGrp="1"/>
          </p:cNvSpPr>
          <p:nvPr>
            <p:ph idx="1"/>
          </p:nvPr>
        </p:nvSpPr>
        <p:spPr>
          <a:xfrm>
            <a:off x="431799" y="1916833"/>
            <a:ext cx="8760884"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9306984" y="1978026"/>
            <a:ext cx="2453216"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5F25A399-E245-4805-A480-D070ACF0FC9E}" type="datetime3">
              <a:rPr lang="en-US" smtClean="0">
                <a:solidFill>
                  <a:srgbClr val="3C3C41"/>
                </a:solidFill>
              </a:rPr>
              <a:t>9 February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9819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476250"/>
            <a:ext cx="8775700" cy="1223963"/>
          </a:xfrm>
          <a:prstGeom prst="rect">
            <a:avLst/>
          </a:prstGeom>
        </p:spPr>
        <p:txBody>
          <a:bodyPr vert="horz" lIns="0" tIns="0" rIns="0" bIns="0" rtlCol="0" anchor="ctr">
            <a:normAutofit/>
          </a:bodyPr>
          <a:lstStyle/>
          <a:p>
            <a:r>
              <a:rPr lang="en-US"/>
              <a:t>Click to edit Master title style</a:t>
            </a:r>
            <a:endParaRPr lang="en-GB" dirty="0"/>
          </a:p>
        </p:txBody>
      </p:sp>
      <p:pic>
        <p:nvPicPr>
          <p:cNvPr id="1026" name="Picture 2" descr="NRW_logo_CMYK_st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99601" y="581026"/>
            <a:ext cx="2207684"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31800" y="1916833"/>
            <a:ext cx="11150600" cy="42093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348528" y="63592"/>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800EF893-2058-4191-8B09-42915BE587AE}" type="datetime3">
              <a:rPr lang="en-US" smtClean="0">
                <a:solidFill>
                  <a:srgbClr val="3C3C41"/>
                </a:solidFill>
              </a:rPr>
              <a:t>9 February 2022</a:t>
            </a:fld>
            <a:endParaRPr dirty="0">
              <a:solidFill>
                <a:srgbClr val="3C3C41"/>
              </a:solidFill>
            </a:endParaRPr>
          </a:p>
        </p:txBody>
      </p:sp>
      <p:sp>
        <p:nvSpPr>
          <p:cNvPr id="5" name="Footer Placeholder 4"/>
          <p:cNvSpPr>
            <a:spLocks noGrp="1"/>
          </p:cNvSpPr>
          <p:nvPr>
            <p:ph type="ftr" sz="quarter" idx="3"/>
          </p:nvPr>
        </p:nvSpPr>
        <p:spPr>
          <a:xfrm>
            <a:off x="9309099" y="116632"/>
            <a:ext cx="2451100" cy="312084"/>
          </a:xfrm>
          <a:prstGeom prst="rect">
            <a:avLst/>
          </a:prstGeom>
        </p:spPr>
        <p:txBody>
          <a:bodyPr vert="horz" lIns="0" tIns="0" rIns="0" bIns="0" rtlCol="0" anchor="b" anchorCtr="0"/>
          <a:lstStyle>
            <a:lvl1pPr algn="r">
              <a:defRPr sz="900" b="1">
                <a:solidFill>
                  <a:schemeClr val="tx2"/>
                </a:solidFill>
              </a:defRPr>
            </a:lvl1p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4"/>
          </p:nvPr>
        </p:nvSpPr>
        <p:spPr>
          <a:xfrm>
            <a:off x="9207500" y="6413501"/>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a:solidFill>
                  <a:srgbClr val="3C3C41"/>
                </a:solidFill>
              </a:rPr>
              <a:pPr/>
              <a:t>‹#›</a:t>
            </a:fld>
            <a:endParaRPr dirty="0">
              <a:solidFill>
                <a:srgbClr val="3C3C41"/>
              </a:solidFill>
            </a:endParaRPr>
          </a:p>
        </p:txBody>
      </p:sp>
      <p:sp>
        <p:nvSpPr>
          <p:cNvPr id="7" name="AutoShape 2"/>
          <p:cNvSpPr>
            <a:spLocks noChangeArrowheads="1"/>
          </p:cNvSpPr>
          <p:nvPr/>
        </p:nvSpPr>
        <p:spPr bwMode="auto">
          <a:xfrm>
            <a:off x="9309101" y="428625"/>
            <a:ext cx="24511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
        <p:nvSpPr>
          <p:cNvPr id="8" name="AutoShape 3"/>
          <p:cNvSpPr>
            <a:spLocks noChangeArrowheads="1"/>
          </p:cNvSpPr>
          <p:nvPr/>
        </p:nvSpPr>
        <p:spPr bwMode="auto">
          <a:xfrm flipV="1">
            <a:off x="431801" y="428625"/>
            <a:ext cx="87757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Tree>
    <p:extLst>
      <p:ext uri="{BB962C8B-B14F-4D97-AF65-F5344CB8AC3E}">
        <p14:creationId xmlns:p14="http://schemas.microsoft.com/office/powerpoint/2010/main" val="324028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6.sv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6.sv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6.sv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83573"/>
            <a:ext cx="12192000" cy="2374977"/>
          </a:xfrm>
        </p:spPr>
        <p:txBody>
          <a:bodyPr/>
          <a:lstStyle/>
          <a:p>
            <a:br>
              <a:rPr lang="en-GB" dirty="0"/>
            </a:br>
            <a:br>
              <a:rPr lang="en-GB" dirty="0"/>
            </a:br>
            <a:br>
              <a:rPr lang="en-GB" sz="4000" dirty="0"/>
            </a:br>
            <a:r>
              <a:rPr lang="en-GB" sz="4800" i="0" u="none" strike="noStrike" baseline="0" dirty="0">
                <a:solidFill>
                  <a:srgbClr val="333333"/>
                </a:solidFill>
              </a:rPr>
              <a:t>Campaigning for nature – </a:t>
            </a:r>
            <a:br>
              <a:rPr lang="en-GB" sz="4800" i="0" u="none" strike="noStrike" baseline="0" dirty="0">
                <a:solidFill>
                  <a:srgbClr val="333333"/>
                </a:solidFill>
              </a:rPr>
            </a:br>
            <a:r>
              <a:rPr lang="en-GB" sz="4800" i="0" u="none" strike="noStrike" baseline="0" dirty="0">
                <a:solidFill>
                  <a:srgbClr val="333333"/>
                </a:solidFill>
              </a:rPr>
              <a:t>Running a social</a:t>
            </a:r>
            <a:br>
              <a:rPr lang="en-GB" sz="4800" i="0" u="none" strike="noStrike" baseline="0" dirty="0">
                <a:solidFill>
                  <a:srgbClr val="333333"/>
                </a:solidFill>
              </a:rPr>
            </a:br>
            <a:r>
              <a:rPr lang="en-GB" sz="4800" i="0" u="none" strike="noStrike" baseline="0" dirty="0">
                <a:solidFill>
                  <a:srgbClr val="333333"/>
                </a:solidFill>
              </a:rPr>
              <a:t>media campaign</a:t>
            </a:r>
            <a:br>
              <a:rPr lang="en-GB" sz="4000" dirty="0">
                <a:solidFill>
                  <a:srgbClr val="227122"/>
                </a:solidFill>
              </a:rPr>
            </a:br>
            <a:br>
              <a:rPr lang="en-GB" sz="4000" dirty="0">
                <a:solidFill>
                  <a:srgbClr val="227122"/>
                </a:solidFill>
              </a:rPr>
            </a:br>
            <a:r>
              <a:rPr lang="en-GB" sz="4000" dirty="0"/>
              <a:t> </a:t>
            </a:r>
            <a:br>
              <a:rPr lang="en-GB" dirty="0"/>
            </a:br>
            <a:br>
              <a:rPr lang="en-GB" dirty="0"/>
            </a:br>
            <a:endParaRPr lang="en-GB" sz="1800" baseline="30000" dirty="0">
              <a:solidFill>
                <a:srgbClr val="0091A5"/>
              </a:solidFill>
            </a:endParaRPr>
          </a:p>
        </p:txBody>
      </p:sp>
      <p:sp>
        <p:nvSpPr>
          <p:cNvPr id="12" name="Footer Placeholder 11">
            <a:extLst>
              <a:ext uri="{FF2B5EF4-FFF2-40B4-BE49-F238E27FC236}">
                <a16:creationId xmlns:a16="http://schemas.microsoft.com/office/drawing/2014/main" id="{C89E3BED-368D-4C5E-B976-483B68273D34}"/>
              </a:ext>
            </a:extLst>
          </p:cNvPr>
          <p:cNvSpPr>
            <a:spLocks noGrp="1"/>
          </p:cNvSpPr>
          <p:nvPr>
            <p:ph type="ftr" sz="quarter" idx="11"/>
          </p:nvPr>
        </p:nvSpPr>
        <p:spPr>
          <a:xfrm>
            <a:off x="7508837" y="40414"/>
            <a:ext cx="4262119" cy="312084"/>
          </a:xfrm>
        </p:spPr>
        <p:txBody>
          <a:bodyPr/>
          <a:lstStyle/>
          <a:p>
            <a:r>
              <a:rPr lang="en-GB" sz="1000" dirty="0"/>
              <a:t>Campaigning for nature - Running a social media campaign</a:t>
            </a:r>
          </a:p>
        </p:txBody>
      </p:sp>
      <p:sp>
        <p:nvSpPr>
          <p:cNvPr id="3" name="Slide Number Placeholder 2">
            <a:extLst>
              <a:ext uri="{FF2B5EF4-FFF2-40B4-BE49-F238E27FC236}">
                <a16:creationId xmlns:a16="http://schemas.microsoft.com/office/drawing/2014/main" id="{36538B23-7BCF-4A9D-A432-72932E1D646B}"/>
              </a:ext>
            </a:extLst>
          </p:cNvPr>
          <p:cNvSpPr>
            <a:spLocks noGrp="1"/>
          </p:cNvSpPr>
          <p:nvPr>
            <p:ph type="sldNum" sz="quarter" idx="12"/>
          </p:nvPr>
        </p:nvSpPr>
        <p:spPr/>
        <p:txBody>
          <a:bodyPr/>
          <a:lstStyle/>
          <a:p>
            <a:fld id="{1EB79DAB-90E4-4F14-9B31-761BB9951B41}" type="slidenum">
              <a:rPr lang="en-GB" smtClean="0">
                <a:solidFill>
                  <a:srgbClr val="3C3C41"/>
                </a:solidFill>
              </a:rPr>
              <a:pPr/>
              <a:t>1</a:t>
            </a:fld>
            <a:endParaRPr lang="en-GB" dirty="0">
              <a:solidFill>
                <a:srgbClr val="3C3C41"/>
              </a:solidFill>
            </a:endParaRPr>
          </a:p>
        </p:txBody>
      </p:sp>
      <p:grpSp>
        <p:nvGrpSpPr>
          <p:cNvPr id="10" name="Group 9">
            <a:extLst>
              <a:ext uri="{FF2B5EF4-FFF2-40B4-BE49-F238E27FC236}">
                <a16:creationId xmlns:a16="http://schemas.microsoft.com/office/drawing/2014/main" id="{42E9D702-02B7-4A7C-B607-76F9AAA7294C}"/>
              </a:ext>
            </a:extLst>
          </p:cNvPr>
          <p:cNvGrpSpPr/>
          <p:nvPr/>
        </p:nvGrpSpPr>
        <p:grpSpPr>
          <a:xfrm>
            <a:off x="5004100" y="4058550"/>
            <a:ext cx="1825214" cy="914400"/>
            <a:chOff x="346039" y="548639"/>
            <a:chExt cx="1825214" cy="914400"/>
          </a:xfrm>
        </p:grpSpPr>
        <p:pic>
          <p:nvPicPr>
            <p:cNvPr id="5" name="Graphic 4" descr="Megaphone with solid fill">
              <a:extLst>
                <a:ext uri="{FF2B5EF4-FFF2-40B4-BE49-F238E27FC236}">
                  <a16:creationId xmlns:a16="http://schemas.microsoft.com/office/drawing/2014/main" id="{48E4AC57-8419-4684-BCDE-3C1A80F376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039" y="548639"/>
              <a:ext cx="914400" cy="914400"/>
            </a:xfrm>
            <a:prstGeom prst="rect">
              <a:avLst/>
            </a:prstGeom>
          </p:spPr>
        </p:pic>
        <p:pic>
          <p:nvPicPr>
            <p:cNvPr id="9" name="Graphic 8" descr="Mushroom with solid fill">
              <a:extLst>
                <a:ext uri="{FF2B5EF4-FFF2-40B4-BE49-F238E27FC236}">
                  <a16:creationId xmlns:a16="http://schemas.microsoft.com/office/drawing/2014/main" id="{6F786317-BED9-4B0B-8799-9B4AF62F91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56853" y="548639"/>
              <a:ext cx="914400" cy="914400"/>
            </a:xfrm>
            <a:prstGeom prst="rect">
              <a:avLst/>
            </a:prstGeom>
          </p:spPr>
        </p:pic>
      </p:grpSp>
    </p:spTree>
    <p:extLst>
      <p:ext uri="{BB962C8B-B14F-4D97-AF65-F5344CB8AC3E}">
        <p14:creationId xmlns:p14="http://schemas.microsoft.com/office/powerpoint/2010/main" val="384113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dirty="0"/>
              <a:t>Who’s the audience?</a:t>
            </a:r>
          </a:p>
        </p:txBody>
      </p:sp>
      <p:sp>
        <p:nvSpPr>
          <p:cNvPr id="11" name="Footer Placeholder 11">
            <a:extLst>
              <a:ext uri="{FF2B5EF4-FFF2-40B4-BE49-F238E27FC236}">
                <a16:creationId xmlns:a16="http://schemas.microsoft.com/office/drawing/2014/main" id="{600CD9B0-2F3F-43CE-96C6-F8A5BCE8D534}"/>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10</a:t>
            </a:fld>
            <a:endParaRPr lang="en-GB" dirty="0"/>
          </a:p>
        </p:txBody>
      </p:sp>
      <p:pic>
        <p:nvPicPr>
          <p:cNvPr id="6148" name="Picture 4" descr="Silhouette Of A Woman Walking Her Dog On Uphill Pathway">
            <a:extLst>
              <a:ext uri="{FF2B5EF4-FFF2-40B4-BE49-F238E27FC236}">
                <a16:creationId xmlns:a16="http://schemas.microsoft.com/office/drawing/2014/main" id="{155B3FB3-CBB2-4060-A95D-7409203A7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1532965"/>
            <a:ext cx="3119717" cy="467957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F85F299-BADA-47AE-B8AB-697275B73286}"/>
              </a:ext>
            </a:extLst>
          </p:cNvPr>
          <p:cNvSpPr txBox="1"/>
          <p:nvPr/>
        </p:nvSpPr>
        <p:spPr>
          <a:xfrm>
            <a:off x="3551518" y="5766099"/>
            <a:ext cx="5258995" cy="461665"/>
          </a:xfrm>
          <a:prstGeom prst="rect">
            <a:avLst/>
          </a:prstGeom>
          <a:noFill/>
        </p:spPr>
        <p:txBody>
          <a:bodyPr wrap="square" rtlCol="0">
            <a:spAutoFit/>
          </a:bodyPr>
          <a:lstStyle/>
          <a:p>
            <a:r>
              <a:rPr lang="en-GB" sz="2400" dirty="0"/>
              <a:t>Dog walkers?</a:t>
            </a:r>
          </a:p>
        </p:txBody>
      </p:sp>
      <p:sp>
        <p:nvSpPr>
          <p:cNvPr id="8" name="TextBox 7">
            <a:extLst>
              <a:ext uri="{FF2B5EF4-FFF2-40B4-BE49-F238E27FC236}">
                <a16:creationId xmlns:a16="http://schemas.microsoft.com/office/drawing/2014/main" id="{D7005A1C-0706-4082-924D-D421BF37974A}"/>
              </a:ext>
            </a:extLst>
          </p:cNvPr>
          <p:cNvSpPr txBox="1"/>
          <p:nvPr/>
        </p:nvSpPr>
        <p:spPr>
          <a:xfrm>
            <a:off x="10433872" y="4240028"/>
            <a:ext cx="4279003" cy="461665"/>
          </a:xfrm>
          <a:prstGeom prst="rect">
            <a:avLst/>
          </a:prstGeom>
          <a:noFill/>
        </p:spPr>
        <p:txBody>
          <a:bodyPr wrap="square" rtlCol="0">
            <a:spAutoFit/>
          </a:bodyPr>
          <a:lstStyle/>
          <a:p>
            <a:r>
              <a:rPr lang="en-GB" sz="2400" dirty="0"/>
              <a:t>Families?</a:t>
            </a:r>
          </a:p>
        </p:txBody>
      </p:sp>
      <p:pic>
        <p:nvPicPr>
          <p:cNvPr id="6150" name="Picture 6" descr="Family, Beach, Sea, Happy, Ocean, Summer, Nature, Love">
            <a:extLst>
              <a:ext uri="{FF2B5EF4-FFF2-40B4-BE49-F238E27FC236}">
                <a16:creationId xmlns:a16="http://schemas.microsoft.com/office/drawing/2014/main" id="{362AE023-5C64-4FDA-9A9A-82170F0EC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876" y="1874373"/>
            <a:ext cx="5258996" cy="350599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B354370A-2C1B-4B25-8357-44AB4FEDE090}"/>
              </a:ext>
            </a:extLst>
          </p:cNvPr>
          <p:cNvGrpSpPr/>
          <p:nvPr/>
        </p:nvGrpSpPr>
        <p:grpSpPr>
          <a:xfrm>
            <a:off x="10138469" y="5995988"/>
            <a:ext cx="1825214" cy="914400"/>
            <a:chOff x="10138469" y="5995988"/>
            <a:chExt cx="1825214" cy="914400"/>
          </a:xfrm>
        </p:grpSpPr>
        <p:pic>
          <p:nvPicPr>
            <p:cNvPr id="18" name="Graphic 17" descr="Megaphone with solid fill">
              <a:extLst>
                <a:ext uri="{FF2B5EF4-FFF2-40B4-BE49-F238E27FC236}">
                  <a16:creationId xmlns:a16="http://schemas.microsoft.com/office/drawing/2014/main" id="{56088DDB-D162-415E-B074-B516DC3092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8469" y="5995988"/>
              <a:ext cx="914400" cy="914400"/>
            </a:xfrm>
            <a:prstGeom prst="rect">
              <a:avLst/>
            </a:prstGeom>
          </p:spPr>
        </p:pic>
        <p:pic>
          <p:nvPicPr>
            <p:cNvPr id="19" name="Graphic 18" descr="Mushroom with solid fill">
              <a:extLst>
                <a:ext uri="{FF2B5EF4-FFF2-40B4-BE49-F238E27FC236}">
                  <a16:creationId xmlns:a16="http://schemas.microsoft.com/office/drawing/2014/main" id="{9C337852-8127-4824-8E96-F65D7C3C229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260856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A14AB-D197-4A54-B4D4-B4515A95A7E9}"/>
              </a:ext>
            </a:extLst>
          </p:cNvPr>
          <p:cNvSpPr>
            <a:spLocks noGrp="1"/>
          </p:cNvSpPr>
          <p:nvPr>
            <p:ph type="title"/>
          </p:nvPr>
        </p:nvSpPr>
        <p:spPr/>
        <p:txBody>
          <a:bodyPr/>
          <a:lstStyle/>
          <a:p>
            <a:r>
              <a:rPr lang="en-GB" dirty="0"/>
              <a:t>Risks/challenges</a:t>
            </a:r>
          </a:p>
        </p:txBody>
      </p:sp>
      <p:sp>
        <p:nvSpPr>
          <p:cNvPr id="3" name="Content Placeholder 2">
            <a:extLst>
              <a:ext uri="{FF2B5EF4-FFF2-40B4-BE49-F238E27FC236}">
                <a16:creationId xmlns:a16="http://schemas.microsoft.com/office/drawing/2014/main" id="{6C51AB0E-5C9C-4545-968C-A4C0E097F815}"/>
              </a:ext>
            </a:extLst>
          </p:cNvPr>
          <p:cNvSpPr>
            <a:spLocks noGrp="1"/>
          </p:cNvSpPr>
          <p:nvPr>
            <p:ph idx="1"/>
          </p:nvPr>
        </p:nvSpPr>
        <p:spPr>
          <a:xfrm>
            <a:off x="431800" y="1916832"/>
            <a:ext cx="7206129" cy="4536356"/>
          </a:xfrm>
        </p:spPr>
        <p:txBody>
          <a:bodyPr/>
          <a:lstStyle/>
          <a:p>
            <a:pPr algn="l"/>
            <a:endParaRPr lang="en-GB" b="0" i="0" u="none" strike="noStrike" baseline="0" dirty="0">
              <a:solidFill>
                <a:schemeClr val="tx1"/>
              </a:solidFill>
            </a:endParaRPr>
          </a:p>
          <a:p>
            <a:pPr marL="355600" indent="-355600" algn="l">
              <a:buFont typeface="+mj-lt"/>
              <a:buAutoNum type="arabicPeriod"/>
            </a:pPr>
            <a:r>
              <a:rPr lang="en-GB" b="0" i="0" u="none" strike="noStrike" baseline="0" dirty="0">
                <a:solidFill>
                  <a:schemeClr val="tx1"/>
                </a:solidFill>
              </a:rPr>
              <a:t>What could go wrong with your social media campaign?</a:t>
            </a:r>
          </a:p>
          <a:p>
            <a:pPr marL="457200" indent="-457200" algn="l">
              <a:buAutoNum type="arabicPeriod"/>
            </a:pPr>
            <a:endParaRPr lang="en-GB" b="0" i="0" u="none" strike="noStrike" baseline="0" dirty="0">
              <a:solidFill>
                <a:schemeClr val="tx1"/>
              </a:solidFill>
            </a:endParaRPr>
          </a:p>
          <a:p>
            <a:pPr marL="355600" indent="-355600" algn="l"/>
            <a:r>
              <a:rPr lang="en-GB" b="0" i="0" u="none" strike="noStrike" baseline="0" dirty="0">
                <a:solidFill>
                  <a:schemeClr val="tx1"/>
                </a:solidFill>
              </a:rPr>
              <a:t>2. What is the likelihood and impact of something going wrong?</a:t>
            </a:r>
          </a:p>
          <a:p>
            <a:pPr algn="l"/>
            <a:endParaRPr lang="en-GB" b="0" i="0" u="none" strike="noStrike" baseline="0" dirty="0">
              <a:solidFill>
                <a:schemeClr val="tx1"/>
              </a:solidFill>
            </a:endParaRPr>
          </a:p>
          <a:p>
            <a:pPr algn="l"/>
            <a:r>
              <a:rPr lang="en-GB" b="0" i="0" u="none" strike="noStrike" baseline="0" dirty="0">
                <a:solidFill>
                  <a:schemeClr val="tx1"/>
                </a:solidFill>
              </a:rPr>
              <a:t>3. What can you do to minimise the risk?</a:t>
            </a:r>
            <a:endParaRPr lang="en-GB" b="0" dirty="0">
              <a:solidFill>
                <a:schemeClr val="tx1"/>
              </a:solidFill>
            </a:endParaRPr>
          </a:p>
        </p:txBody>
      </p:sp>
      <p:sp>
        <p:nvSpPr>
          <p:cNvPr id="9" name="Footer Placeholder 11">
            <a:extLst>
              <a:ext uri="{FF2B5EF4-FFF2-40B4-BE49-F238E27FC236}">
                <a16:creationId xmlns:a16="http://schemas.microsoft.com/office/drawing/2014/main" id="{7593B9F7-AC19-4E95-B8CA-D44C44A452F1}"/>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4" name="Slide Number Placeholder 3">
            <a:extLst>
              <a:ext uri="{FF2B5EF4-FFF2-40B4-BE49-F238E27FC236}">
                <a16:creationId xmlns:a16="http://schemas.microsoft.com/office/drawing/2014/main" id="{ECBC763D-4DB7-48CB-98BF-32FD6C760E23}"/>
              </a:ext>
            </a:extLst>
          </p:cNvPr>
          <p:cNvSpPr>
            <a:spLocks noGrp="1"/>
          </p:cNvSpPr>
          <p:nvPr>
            <p:ph type="sldNum" sz="quarter" idx="12"/>
          </p:nvPr>
        </p:nvSpPr>
        <p:spPr/>
        <p:txBody>
          <a:bodyPr/>
          <a:lstStyle/>
          <a:p>
            <a:fld id="{1EB79DAB-90E4-4F14-9B31-761BB9951B41}" type="slidenum">
              <a:rPr lang="en-GB" smtClean="0"/>
              <a:pPr/>
              <a:t>11</a:t>
            </a:fld>
            <a:endParaRPr lang="en-GB" dirty="0"/>
          </a:p>
        </p:txBody>
      </p:sp>
      <p:pic>
        <p:nvPicPr>
          <p:cNvPr id="7170" name="Picture 2" descr="Man Climbing on Rock Mountain">
            <a:extLst>
              <a:ext uri="{FF2B5EF4-FFF2-40B4-BE49-F238E27FC236}">
                <a16:creationId xmlns:a16="http://schemas.microsoft.com/office/drawing/2014/main" id="{91EC34B9-C59C-48ED-AF0A-033618A3E3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199" y="2405543"/>
            <a:ext cx="4540601" cy="302706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EFDF135A-D690-4D3E-9C9D-28F30113ADEC}"/>
              </a:ext>
            </a:extLst>
          </p:cNvPr>
          <p:cNvGrpSpPr/>
          <p:nvPr/>
        </p:nvGrpSpPr>
        <p:grpSpPr>
          <a:xfrm>
            <a:off x="10138469" y="5995988"/>
            <a:ext cx="1825214" cy="914400"/>
            <a:chOff x="10138469" y="5995988"/>
            <a:chExt cx="1825214" cy="914400"/>
          </a:xfrm>
        </p:grpSpPr>
        <p:pic>
          <p:nvPicPr>
            <p:cNvPr id="14" name="Graphic 13" descr="Megaphone with solid fill">
              <a:extLst>
                <a:ext uri="{FF2B5EF4-FFF2-40B4-BE49-F238E27FC236}">
                  <a16:creationId xmlns:a16="http://schemas.microsoft.com/office/drawing/2014/main" id="{B990508F-E8E4-4617-9B89-7EFFDFC9C2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15" name="Graphic 14" descr="Mushroom with solid fill">
              <a:extLst>
                <a:ext uri="{FF2B5EF4-FFF2-40B4-BE49-F238E27FC236}">
                  <a16:creationId xmlns:a16="http://schemas.microsoft.com/office/drawing/2014/main" id="{8F069B9C-09D1-4488-9C7F-01B0D6086D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1368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17CF5-F7FF-4DDB-A2D6-EBB1D23712C1}"/>
              </a:ext>
            </a:extLst>
          </p:cNvPr>
          <p:cNvSpPr>
            <a:spLocks noGrp="1"/>
          </p:cNvSpPr>
          <p:nvPr>
            <p:ph type="title"/>
          </p:nvPr>
        </p:nvSpPr>
        <p:spPr/>
        <p:txBody>
          <a:bodyPr anchor="ctr">
            <a:normAutofit/>
          </a:bodyPr>
          <a:lstStyle/>
          <a:p>
            <a:r>
              <a:rPr lang="en-GB" dirty="0"/>
              <a:t>Social media platform</a:t>
            </a:r>
          </a:p>
        </p:txBody>
      </p:sp>
      <p:sp>
        <p:nvSpPr>
          <p:cNvPr id="3" name="Content Placeholder 2">
            <a:extLst>
              <a:ext uri="{FF2B5EF4-FFF2-40B4-BE49-F238E27FC236}">
                <a16:creationId xmlns:a16="http://schemas.microsoft.com/office/drawing/2014/main" id="{81795D00-1D16-45BE-9455-8BEC6B0DFDED}"/>
              </a:ext>
            </a:extLst>
          </p:cNvPr>
          <p:cNvSpPr>
            <a:spLocks noGrp="1"/>
          </p:cNvSpPr>
          <p:nvPr>
            <p:ph sz="half" idx="1"/>
          </p:nvPr>
        </p:nvSpPr>
        <p:spPr/>
        <p:txBody>
          <a:bodyPr>
            <a:normAutofit/>
          </a:bodyPr>
          <a:lstStyle/>
          <a:p>
            <a:r>
              <a:rPr lang="en-GB" sz="2400" b="0" i="0" u="none" strike="noStrike" baseline="0" dirty="0">
                <a:solidFill>
                  <a:schemeClr val="tx1"/>
                </a:solidFill>
              </a:rPr>
              <a:t>Which social media platform will you use to share your messages?</a:t>
            </a:r>
          </a:p>
          <a:p>
            <a:endParaRPr lang="en-GB" sz="2400" b="0" dirty="0">
              <a:solidFill>
                <a:schemeClr val="tx1"/>
              </a:solidFill>
            </a:endParaRPr>
          </a:p>
          <a:p>
            <a:r>
              <a:rPr lang="en-GB" sz="2400" b="0" dirty="0">
                <a:solidFill>
                  <a:schemeClr val="tx1"/>
                </a:solidFill>
              </a:rPr>
              <a:t>Which</a:t>
            </a:r>
            <a:r>
              <a:rPr lang="en-GB" sz="2400" b="0" i="0" u="none" strike="noStrike" baseline="0" dirty="0">
                <a:solidFill>
                  <a:schemeClr val="tx1"/>
                </a:solidFill>
              </a:rPr>
              <a:t> social media platform is best to reach your target audience?</a:t>
            </a:r>
            <a:endParaRPr lang="en-GB" sz="2400" dirty="0">
              <a:solidFill>
                <a:schemeClr val="tx1"/>
              </a:solidFill>
            </a:endParaRPr>
          </a:p>
        </p:txBody>
      </p:sp>
      <p:sp>
        <p:nvSpPr>
          <p:cNvPr id="9" name="Footer Placeholder 11">
            <a:extLst>
              <a:ext uri="{FF2B5EF4-FFF2-40B4-BE49-F238E27FC236}">
                <a16:creationId xmlns:a16="http://schemas.microsoft.com/office/drawing/2014/main" id="{C72629FD-4276-4448-889A-61110E631CB7}"/>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4" name="Slide Number Placeholder 3">
            <a:extLst>
              <a:ext uri="{FF2B5EF4-FFF2-40B4-BE49-F238E27FC236}">
                <a16:creationId xmlns:a16="http://schemas.microsoft.com/office/drawing/2014/main" id="{10EA10E1-CCA3-494A-9727-B7369F0BDA4E}"/>
              </a:ext>
            </a:extLst>
          </p:cNvPr>
          <p:cNvSpPr>
            <a:spLocks noGrp="1"/>
          </p:cNvSpPr>
          <p:nvPr>
            <p:ph type="sldNum" sz="quarter" idx="12"/>
          </p:nvPr>
        </p:nvSpPr>
        <p:spPr/>
        <p:txBody>
          <a:bodyPr anchor="b">
            <a:normAutofit/>
          </a:bodyPr>
          <a:lstStyle/>
          <a:p>
            <a:pPr>
              <a:spcAft>
                <a:spcPts val="600"/>
              </a:spcAft>
            </a:pPr>
            <a:fld id="{1EB79DAB-90E4-4F14-9B31-761BB9951B41}" type="slidenum">
              <a:rPr lang="en-GB" smtClean="0">
                <a:solidFill>
                  <a:srgbClr val="3C3C41"/>
                </a:solidFill>
              </a:rPr>
              <a:pPr>
                <a:spcAft>
                  <a:spcPts val="600"/>
                </a:spcAft>
              </a:pPr>
              <a:t>12</a:t>
            </a:fld>
            <a:endParaRPr lang="en-GB">
              <a:solidFill>
                <a:srgbClr val="3C3C41"/>
              </a:solidFill>
            </a:endParaRPr>
          </a:p>
        </p:txBody>
      </p:sp>
      <p:pic>
        <p:nvPicPr>
          <p:cNvPr id="8196" name="Picture 4" descr="Photo of People Watching a Live Performance">
            <a:extLst>
              <a:ext uri="{FF2B5EF4-FFF2-40B4-BE49-F238E27FC236}">
                <a16:creationId xmlns:a16="http://schemas.microsoft.com/office/drawing/2014/main" id="{157F04F7-930F-420D-B6CC-086B60A03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06" y="1916833"/>
            <a:ext cx="5620046" cy="374669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D55E717-228E-441E-A648-B42CB96E5002}"/>
              </a:ext>
            </a:extLst>
          </p:cNvPr>
          <p:cNvGrpSpPr/>
          <p:nvPr/>
        </p:nvGrpSpPr>
        <p:grpSpPr>
          <a:xfrm>
            <a:off x="10138469" y="5995988"/>
            <a:ext cx="1825214" cy="914400"/>
            <a:chOff x="10138469" y="5995988"/>
            <a:chExt cx="1825214" cy="914400"/>
          </a:xfrm>
        </p:grpSpPr>
        <p:pic>
          <p:nvPicPr>
            <p:cNvPr id="17" name="Graphic 16" descr="Megaphone with solid fill">
              <a:extLst>
                <a:ext uri="{FF2B5EF4-FFF2-40B4-BE49-F238E27FC236}">
                  <a16:creationId xmlns:a16="http://schemas.microsoft.com/office/drawing/2014/main" id="{5F48249A-5566-456D-8570-79356EA5E4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18" name="Graphic 17" descr="Mushroom with solid fill">
              <a:extLst>
                <a:ext uri="{FF2B5EF4-FFF2-40B4-BE49-F238E27FC236}">
                  <a16:creationId xmlns:a16="http://schemas.microsoft.com/office/drawing/2014/main" id="{68F4DEB3-0777-4FDC-B17D-93AEF057D0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
        <p:nvSpPr>
          <p:cNvPr id="5" name="TextBox 4">
            <a:extLst>
              <a:ext uri="{FF2B5EF4-FFF2-40B4-BE49-F238E27FC236}">
                <a16:creationId xmlns:a16="http://schemas.microsoft.com/office/drawing/2014/main" id="{5E20114F-BE1F-4E45-81DC-9087E140145C}"/>
              </a:ext>
            </a:extLst>
          </p:cNvPr>
          <p:cNvSpPr txBox="1"/>
          <p:nvPr/>
        </p:nvSpPr>
        <p:spPr>
          <a:xfrm>
            <a:off x="6278252" y="1916833"/>
            <a:ext cx="4637987" cy="2954655"/>
          </a:xfrm>
          <a:prstGeom prst="rect">
            <a:avLst/>
          </a:prstGeom>
          <a:noFill/>
        </p:spPr>
        <p:txBody>
          <a:bodyPr wrap="square" rtlCol="0">
            <a:spAutoFit/>
          </a:bodyPr>
          <a:lstStyle/>
          <a:p>
            <a:r>
              <a:rPr lang="en-GB" sz="2400" b="0" i="0" u="none" strike="noStrike" baseline="0" dirty="0">
                <a:solidFill>
                  <a:schemeClr val="tx1"/>
                </a:solidFill>
              </a:rPr>
              <a:t>Which social media platform will you use to share your messages?</a:t>
            </a:r>
          </a:p>
          <a:p>
            <a:endParaRPr lang="en-GB" sz="2400" b="0" dirty="0">
              <a:solidFill>
                <a:schemeClr val="tx1"/>
              </a:solidFill>
            </a:endParaRPr>
          </a:p>
          <a:p>
            <a:r>
              <a:rPr lang="en-GB" sz="2400" b="0" dirty="0">
                <a:solidFill>
                  <a:schemeClr val="tx1"/>
                </a:solidFill>
              </a:rPr>
              <a:t>Which</a:t>
            </a:r>
            <a:r>
              <a:rPr lang="en-GB" sz="2400" b="0" i="0" u="none" strike="noStrike" baseline="0" dirty="0">
                <a:solidFill>
                  <a:schemeClr val="tx1"/>
                </a:solidFill>
              </a:rPr>
              <a:t> social media platform is best to reach your target audience?</a:t>
            </a:r>
            <a:endParaRPr lang="en-GB" sz="2400" dirty="0">
              <a:solidFill>
                <a:schemeClr val="tx1"/>
              </a:solidFill>
            </a:endParaRPr>
          </a:p>
          <a:p>
            <a:endParaRPr lang="en-GB" dirty="0"/>
          </a:p>
        </p:txBody>
      </p:sp>
    </p:spTree>
    <p:extLst>
      <p:ext uri="{BB962C8B-B14F-4D97-AF65-F5344CB8AC3E}">
        <p14:creationId xmlns:p14="http://schemas.microsoft.com/office/powerpoint/2010/main" val="1269264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F475-1BAB-4B9F-B5F2-AB50839B166F}"/>
              </a:ext>
            </a:extLst>
          </p:cNvPr>
          <p:cNvSpPr>
            <a:spLocks noGrp="1"/>
          </p:cNvSpPr>
          <p:nvPr>
            <p:ph type="title"/>
          </p:nvPr>
        </p:nvSpPr>
        <p:spPr/>
        <p:txBody>
          <a:bodyPr/>
          <a:lstStyle/>
          <a:p>
            <a:r>
              <a:rPr lang="en-GB" dirty="0"/>
              <a:t>A successful campaign will:</a:t>
            </a:r>
          </a:p>
        </p:txBody>
      </p:sp>
      <p:sp>
        <p:nvSpPr>
          <p:cNvPr id="6" name="Content Placeholder 5">
            <a:extLst>
              <a:ext uri="{FF2B5EF4-FFF2-40B4-BE49-F238E27FC236}">
                <a16:creationId xmlns:a16="http://schemas.microsoft.com/office/drawing/2014/main" id="{1CE25AE9-E593-412C-A0C2-7EEAEA07636A}"/>
              </a:ext>
            </a:extLst>
          </p:cNvPr>
          <p:cNvSpPr>
            <a:spLocks noGrp="1"/>
          </p:cNvSpPr>
          <p:nvPr>
            <p:ph sz="half" idx="1"/>
          </p:nvPr>
        </p:nvSpPr>
        <p:spPr>
          <a:xfrm>
            <a:off x="320085" y="1916833"/>
            <a:ext cx="5558400" cy="4525963"/>
          </a:xfrm>
        </p:spPr>
        <p:txBody>
          <a:bodyPr/>
          <a:lstStyle/>
          <a:p>
            <a:pPr marL="457200" indent="-457200" algn="l">
              <a:buFont typeface="+mj-lt"/>
              <a:buAutoNum type="arabicPeriod"/>
            </a:pPr>
            <a:r>
              <a:rPr lang="en-GB" sz="2400" b="0" i="0" u="none" strike="noStrike" baseline="0" dirty="0">
                <a:solidFill>
                  <a:schemeClr val="tx1"/>
                </a:solidFill>
              </a:rPr>
              <a:t>Catch attention</a:t>
            </a:r>
          </a:p>
          <a:p>
            <a:pPr marL="457200" indent="-457200" algn="l">
              <a:buFont typeface="+mj-lt"/>
              <a:buAutoNum type="arabicPeriod"/>
            </a:pPr>
            <a:r>
              <a:rPr lang="en-GB" sz="2400" b="0" i="0" u="none" strike="noStrike" baseline="0" dirty="0">
                <a:solidFill>
                  <a:schemeClr val="tx1"/>
                </a:solidFill>
              </a:rPr>
              <a:t>Be visually attractive</a:t>
            </a:r>
          </a:p>
          <a:p>
            <a:pPr marL="457200" indent="-457200" algn="l">
              <a:buFont typeface="+mj-lt"/>
              <a:buAutoNum type="arabicPeriod"/>
            </a:pPr>
            <a:r>
              <a:rPr lang="en-GB" sz="2400" b="0" i="0" u="none" strike="noStrike" baseline="0" dirty="0">
                <a:solidFill>
                  <a:schemeClr val="tx1"/>
                </a:solidFill>
              </a:rPr>
              <a:t>Offer something new or a new idea/angle on the subject matter</a:t>
            </a:r>
          </a:p>
          <a:p>
            <a:pPr marL="457200" indent="-457200" algn="l">
              <a:buFont typeface="+mj-lt"/>
              <a:buAutoNum type="arabicPeriod"/>
            </a:pPr>
            <a:r>
              <a:rPr lang="en-GB" sz="2400" b="0" i="0" u="none" strike="noStrike" baseline="0" dirty="0">
                <a:solidFill>
                  <a:schemeClr val="tx1"/>
                </a:solidFill>
              </a:rPr>
              <a:t>Be exciting or amusing</a:t>
            </a:r>
          </a:p>
          <a:p>
            <a:pPr marL="457200" indent="-457200" algn="l">
              <a:buFont typeface="+mj-lt"/>
              <a:buAutoNum type="arabicPeriod"/>
            </a:pPr>
            <a:r>
              <a:rPr lang="en-GB" sz="2400" b="0" i="0" u="none" strike="noStrike" baseline="0" dirty="0">
                <a:solidFill>
                  <a:schemeClr val="tx1"/>
                </a:solidFill>
              </a:rPr>
              <a:t>Achieve the objectives set at the start</a:t>
            </a:r>
            <a:endParaRPr lang="en-GB" sz="2400" dirty="0">
              <a:solidFill>
                <a:schemeClr val="tx1"/>
              </a:solidFill>
            </a:endParaRPr>
          </a:p>
        </p:txBody>
      </p:sp>
      <p:sp>
        <p:nvSpPr>
          <p:cNvPr id="4" name="Content Placeholder 3">
            <a:extLst>
              <a:ext uri="{FF2B5EF4-FFF2-40B4-BE49-F238E27FC236}">
                <a16:creationId xmlns:a16="http://schemas.microsoft.com/office/drawing/2014/main" id="{818EDE52-737A-48C9-AA44-580870DEA99D}"/>
              </a:ext>
            </a:extLst>
          </p:cNvPr>
          <p:cNvSpPr>
            <a:spLocks noGrp="1"/>
          </p:cNvSpPr>
          <p:nvPr>
            <p:ph sz="half" idx="2"/>
          </p:nvPr>
        </p:nvSpPr>
        <p:spPr/>
        <p:txBody>
          <a:bodyPr/>
          <a:lstStyle/>
          <a:p>
            <a:r>
              <a:rPr lang="en-GB" sz="2400" i="0" u="none" strike="noStrike" baseline="0" dirty="0">
                <a:solidFill>
                  <a:schemeClr val="accent1"/>
                </a:solidFill>
                <a:latin typeface="+mj-lt"/>
              </a:rPr>
              <a:t>How will you ensure that your campaign meets these criterion?</a:t>
            </a:r>
            <a:endParaRPr lang="en-GB" sz="2800" dirty="0">
              <a:solidFill>
                <a:schemeClr val="accent1"/>
              </a:solidFill>
              <a:latin typeface="+mj-lt"/>
            </a:endParaRPr>
          </a:p>
        </p:txBody>
      </p:sp>
      <p:sp>
        <p:nvSpPr>
          <p:cNvPr id="11" name="Footer Placeholder 11">
            <a:extLst>
              <a:ext uri="{FF2B5EF4-FFF2-40B4-BE49-F238E27FC236}">
                <a16:creationId xmlns:a16="http://schemas.microsoft.com/office/drawing/2014/main" id="{623F245A-0782-4287-B6C7-3A43258EAE83}"/>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5" name="Slide Number Placeholder 4">
            <a:extLst>
              <a:ext uri="{FF2B5EF4-FFF2-40B4-BE49-F238E27FC236}">
                <a16:creationId xmlns:a16="http://schemas.microsoft.com/office/drawing/2014/main" id="{C08A78C6-4A86-49E7-8D46-44CEBD4070F0}"/>
              </a:ext>
            </a:extLst>
          </p:cNvPr>
          <p:cNvSpPr>
            <a:spLocks noGrp="1"/>
          </p:cNvSpPr>
          <p:nvPr>
            <p:ph type="sldNum" sz="quarter" idx="12"/>
          </p:nvPr>
        </p:nvSpPr>
        <p:spPr/>
        <p:txBody>
          <a:bodyPr/>
          <a:lstStyle/>
          <a:p>
            <a:fld id="{1EB79DAB-90E4-4F14-9B31-761BB9951B41}" type="slidenum">
              <a:rPr lang="en-GB" smtClean="0">
                <a:solidFill>
                  <a:srgbClr val="3C3C41"/>
                </a:solidFill>
              </a:rPr>
              <a:pPr/>
              <a:t>13</a:t>
            </a:fld>
            <a:endParaRPr lang="en-GB" dirty="0">
              <a:solidFill>
                <a:srgbClr val="3C3C41"/>
              </a:solidFill>
            </a:endParaRPr>
          </a:p>
        </p:txBody>
      </p:sp>
      <p:pic>
        <p:nvPicPr>
          <p:cNvPr id="9220" name="Picture 4" descr="White Bubble Illustration">
            <a:extLst>
              <a:ext uri="{FF2B5EF4-FFF2-40B4-BE49-F238E27FC236}">
                <a16:creationId xmlns:a16="http://schemas.microsoft.com/office/drawing/2014/main" id="{7358567D-872C-470B-A04D-8D5098510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495" y="2783479"/>
            <a:ext cx="4831405" cy="3212509"/>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DB30CC8A-C4A6-4E00-A6DC-D3FFB6B21BE0}"/>
              </a:ext>
            </a:extLst>
          </p:cNvPr>
          <p:cNvGrpSpPr/>
          <p:nvPr/>
        </p:nvGrpSpPr>
        <p:grpSpPr>
          <a:xfrm>
            <a:off x="10138469" y="5995988"/>
            <a:ext cx="1825214" cy="914400"/>
            <a:chOff x="10138469" y="5995988"/>
            <a:chExt cx="1825214" cy="914400"/>
          </a:xfrm>
        </p:grpSpPr>
        <p:pic>
          <p:nvPicPr>
            <p:cNvPr id="16" name="Graphic 15" descr="Megaphone with solid fill">
              <a:extLst>
                <a:ext uri="{FF2B5EF4-FFF2-40B4-BE49-F238E27FC236}">
                  <a16:creationId xmlns:a16="http://schemas.microsoft.com/office/drawing/2014/main" id="{1415C023-6CE4-4FEA-9B9F-EECBBBB27D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17" name="Graphic 16" descr="Mushroom with solid fill">
              <a:extLst>
                <a:ext uri="{FF2B5EF4-FFF2-40B4-BE49-F238E27FC236}">
                  <a16:creationId xmlns:a16="http://schemas.microsoft.com/office/drawing/2014/main" id="{CFA61F7F-1E59-4053-A0C8-F66BA5DCCF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342726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7AE9-E7AD-4F44-BD2C-169312B35006}"/>
              </a:ext>
            </a:extLst>
          </p:cNvPr>
          <p:cNvSpPr>
            <a:spLocks noGrp="1"/>
          </p:cNvSpPr>
          <p:nvPr>
            <p:ph type="title"/>
          </p:nvPr>
        </p:nvSpPr>
        <p:spPr/>
        <p:txBody>
          <a:bodyPr/>
          <a:lstStyle/>
          <a:p>
            <a:r>
              <a:rPr lang="en-GB" b="1" i="0" u="none" strike="noStrike" baseline="0" dirty="0">
                <a:solidFill>
                  <a:srgbClr val="333333"/>
                </a:solidFill>
                <a:latin typeface="Arial" panose="020B0604020202020204" pitchFamily="34" charset="0"/>
                <a:cs typeface="Arial" panose="020B0604020202020204" pitchFamily="34" charset="0"/>
              </a:rPr>
              <a:t>Tone – How will the campaign make the audience feel?</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E49B95-F8B6-42ED-8A52-4D66AB2BBB52}"/>
              </a:ext>
            </a:extLst>
          </p:cNvPr>
          <p:cNvSpPr>
            <a:spLocks noGrp="1"/>
          </p:cNvSpPr>
          <p:nvPr>
            <p:ph sz="half" idx="1"/>
          </p:nvPr>
        </p:nvSpPr>
        <p:spPr>
          <a:xfrm>
            <a:off x="270436" y="2176989"/>
            <a:ext cx="5558400" cy="4525963"/>
          </a:xfrm>
        </p:spPr>
        <p:txBody>
          <a:bodyPr/>
          <a:lstStyle/>
          <a:p>
            <a:pPr algn="l"/>
            <a:r>
              <a:rPr lang="en-GB" sz="1800" b="1" i="0" u="none" strike="noStrike" baseline="0" dirty="0">
                <a:solidFill>
                  <a:srgbClr val="003300"/>
                </a:solidFill>
                <a:latin typeface="Gotham-Bold"/>
              </a:rPr>
              <a:t>• </a:t>
            </a:r>
            <a:r>
              <a:rPr lang="en-GB" sz="2400" i="0" u="none" strike="noStrike" baseline="0" dirty="0">
                <a:solidFill>
                  <a:srgbClr val="333333"/>
                </a:solidFill>
              </a:rPr>
              <a:t>Dramatic? </a:t>
            </a:r>
            <a:r>
              <a:rPr lang="en-GB" sz="2400" b="0" dirty="0">
                <a:solidFill>
                  <a:srgbClr val="333333"/>
                </a:solidFill>
              </a:rPr>
              <a:t>M</a:t>
            </a:r>
            <a:r>
              <a:rPr lang="en-GB" sz="2400" b="0" i="0" u="none" strike="noStrike" baseline="0" dirty="0">
                <a:solidFill>
                  <a:srgbClr val="333333"/>
                </a:solidFill>
              </a:rPr>
              <a:t>oves the audience emotionally.</a:t>
            </a:r>
          </a:p>
          <a:p>
            <a:pPr algn="l"/>
            <a:endParaRPr lang="en-GB" sz="1000" b="0" i="0" u="none" strike="noStrike" baseline="0" dirty="0">
              <a:solidFill>
                <a:srgbClr val="333333"/>
              </a:solidFill>
            </a:endParaRPr>
          </a:p>
          <a:p>
            <a:pPr algn="l"/>
            <a:r>
              <a:rPr lang="en-GB" sz="2400" b="1" i="0" u="none" strike="noStrike" baseline="0" dirty="0">
                <a:solidFill>
                  <a:srgbClr val="003300"/>
                </a:solidFill>
              </a:rPr>
              <a:t>• </a:t>
            </a:r>
            <a:r>
              <a:rPr lang="en-GB" sz="2400" i="0" u="none" strike="noStrike" baseline="0" dirty="0">
                <a:solidFill>
                  <a:srgbClr val="333333"/>
                </a:solidFill>
              </a:rPr>
              <a:t>Informative? </a:t>
            </a:r>
            <a:r>
              <a:rPr lang="en-GB" sz="2400" b="0" dirty="0">
                <a:solidFill>
                  <a:srgbClr val="333333"/>
                </a:solidFill>
              </a:rPr>
              <a:t>F</a:t>
            </a:r>
            <a:r>
              <a:rPr lang="en-GB" sz="2400" b="0" i="0" u="none" strike="noStrike" baseline="0" dirty="0">
                <a:solidFill>
                  <a:srgbClr val="333333"/>
                </a:solidFill>
              </a:rPr>
              <a:t>actual, clear and concise.</a:t>
            </a:r>
          </a:p>
          <a:p>
            <a:pPr algn="l"/>
            <a:endParaRPr lang="en-GB" sz="1000" b="0" i="0" u="none" strike="noStrike" baseline="0" dirty="0">
              <a:solidFill>
                <a:srgbClr val="333333"/>
              </a:solidFill>
            </a:endParaRPr>
          </a:p>
          <a:p>
            <a:pPr algn="l"/>
            <a:r>
              <a:rPr lang="en-GB" sz="2400" b="1" i="0" u="none" strike="noStrike" baseline="0" dirty="0">
                <a:solidFill>
                  <a:srgbClr val="003300"/>
                </a:solidFill>
              </a:rPr>
              <a:t>• </a:t>
            </a:r>
            <a:r>
              <a:rPr lang="en-GB" sz="2400" i="0" u="none" strike="noStrike" baseline="0" dirty="0">
                <a:solidFill>
                  <a:srgbClr val="333333"/>
                </a:solidFill>
              </a:rPr>
              <a:t>Conversational? </a:t>
            </a:r>
            <a:r>
              <a:rPr lang="en-GB" sz="2400" b="0" dirty="0">
                <a:solidFill>
                  <a:srgbClr val="333333"/>
                </a:solidFill>
              </a:rPr>
              <a:t>C</a:t>
            </a:r>
            <a:r>
              <a:rPr lang="en-GB" sz="2400" b="0" i="0" u="none" strike="noStrike" baseline="0" dirty="0">
                <a:solidFill>
                  <a:srgbClr val="333333"/>
                </a:solidFill>
              </a:rPr>
              <a:t>asual and authentic, as if speaking to someone you already know.</a:t>
            </a:r>
          </a:p>
          <a:p>
            <a:pPr algn="l"/>
            <a:endParaRPr lang="en-GB" sz="1000" b="0" i="0" u="none" strike="noStrike" baseline="0" dirty="0">
              <a:solidFill>
                <a:srgbClr val="333333"/>
              </a:solidFill>
            </a:endParaRPr>
          </a:p>
          <a:p>
            <a:pPr algn="l"/>
            <a:r>
              <a:rPr lang="en-GB" sz="2400" b="1" i="0" u="none" strike="noStrike" baseline="0" dirty="0">
                <a:solidFill>
                  <a:srgbClr val="003300"/>
                </a:solidFill>
              </a:rPr>
              <a:t>• </a:t>
            </a:r>
            <a:r>
              <a:rPr lang="en-GB" sz="2400" i="0" u="none" strike="noStrike" baseline="0" dirty="0">
                <a:solidFill>
                  <a:srgbClr val="333333"/>
                </a:solidFill>
              </a:rPr>
              <a:t>Inspirational? </a:t>
            </a:r>
            <a:r>
              <a:rPr lang="en-GB" sz="2400" b="0" i="0" u="none" strike="noStrike" baseline="0" dirty="0">
                <a:solidFill>
                  <a:srgbClr val="333333"/>
                </a:solidFill>
              </a:rPr>
              <a:t>Uses inspiration and motivational language to drive action.</a:t>
            </a:r>
            <a:endParaRPr lang="en-GB" sz="2800" dirty="0"/>
          </a:p>
        </p:txBody>
      </p:sp>
      <p:sp>
        <p:nvSpPr>
          <p:cNvPr id="4" name="Content Placeholder 3">
            <a:extLst>
              <a:ext uri="{FF2B5EF4-FFF2-40B4-BE49-F238E27FC236}">
                <a16:creationId xmlns:a16="http://schemas.microsoft.com/office/drawing/2014/main" id="{AE0FFD14-5A4F-40FD-957C-5F3F4AD91FCA}"/>
              </a:ext>
            </a:extLst>
          </p:cNvPr>
          <p:cNvSpPr>
            <a:spLocks noGrp="1"/>
          </p:cNvSpPr>
          <p:nvPr>
            <p:ph sz="half" idx="2"/>
          </p:nvPr>
        </p:nvSpPr>
        <p:spPr>
          <a:xfrm>
            <a:off x="5959737" y="2175017"/>
            <a:ext cx="6232262" cy="4525963"/>
          </a:xfrm>
        </p:spPr>
        <p:txBody>
          <a:bodyPr/>
          <a:lstStyle/>
          <a:p>
            <a:pPr marL="342900" indent="-342900" algn="l">
              <a:buFont typeface="Arial" panose="020B0604020202020204" pitchFamily="34" charset="0"/>
              <a:buChar char="•"/>
            </a:pPr>
            <a:r>
              <a:rPr lang="en-GB" sz="2400" i="0" u="none" strike="noStrike" baseline="0" dirty="0">
                <a:solidFill>
                  <a:srgbClr val="333333"/>
                </a:solidFill>
              </a:rPr>
              <a:t>Urgent?</a:t>
            </a:r>
            <a:r>
              <a:rPr lang="en-GB" sz="2400" i="0" u="none" strike="noStrike" dirty="0">
                <a:solidFill>
                  <a:srgbClr val="333333"/>
                </a:solidFill>
              </a:rPr>
              <a:t> </a:t>
            </a:r>
            <a:r>
              <a:rPr lang="en-GB" sz="2400" b="0" i="0" u="none" strike="noStrike" dirty="0">
                <a:solidFill>
                  <a:srgbClr val="333333"/>
                </a:solidFill>
              </a:rPr>
              <a:t>P</a:t>
            </a:r>
            <a:r>
              <a:rPr lang="en-GB" sz="2400" b="0" i="0" u="none" strike="noStrike" baseline="0" dirty="0">
                <a:solidFill>
                  <a:srgbClr val="333333"/>
                </a:solidFill>
              </a:rPr>
              <a:t>ersuasive and urges the audience to act.</a:t>
            </a:r>
          </a:p>
          <a:p>
            <a:pPr marL="342900" indent="-342900" algn="l">
              <a:buFont typeface="Arial" panose="020B0604020202020204" pitchFamily="34" charset="0"/>
              <a:buChar char="•"/>
            </a:pPr>
            <a:endParaRPr lang="en-GB" sz="1000" b="0" i="0" u="none" strike="noStrike" baseline="0" dirty="0">
              <a:solidFill>
                <a:srgbClr val="333333"/>
              </a:solidFill>
            </a:endParaRPr>
          </a:p>
          <a:p>
            <a:pPr marL="342900" indent="-342900" algn="l">
              <a:buFont typeface="Arial" panose="020B0604020202020204" pitchFamily="34" charset="0"/>
              <a:buChar char="•"/>
            </a:pPr>
            <a:r>
              <a:rPr lang="en-GB" sz="2400" i="0" u="none" strike="noStrike" baseline="0" dirty="0">
                <a:solidFill>
                  <a:srgbClr val="333333"/>
                </a:solidFill>
              </a:rPr>
              <a:t>Funny?</a:t>
            </a:r>
            <a:r>
              <a:rPr lang="en-GB" sz="2400" i="0" u="none" strike="noStrike" dirty="0">
                <a:solidFill>
                  <a:srgbClr val="333333"/>
                </a:solidFill>
              </a:rPr>
              <a:t> </a:t>
            </a:r>
            <a:r>
              <a:rPr lang="en-GB" sz="2400" b="0" i="0" u="none" strike="noStrike" dirty="0">
                <a:solidFill>
                  <a:srgbClr val="333333"/>
                </a:solidFill>
              </a:rPr>
              <a:t>M</a:t>
            </a:r>
            <a:r>
              <a:rPr lang="en-GB" sz="2400" b="0" i="0" u="none" strike="noStrike" baseline="0" dirty="0">
                <a:solidFill>
                  <a:srgbClr val="333333"/>
                </a:solidFill>
              </a:rPr>
              <a:t>akes the audience laugh or smile.</a:t>
            </a:r>
          </a:p>
          <a:p>
            <a:pPr marL="342900" indent="-342900" algn="l">
              <a:buFont typeface="Arial" panose="020B0604020202020204" pitchFamily="34" charset="0"/>
              <a:buChar char="•"/>
            </a:pPr>
            <a:endParaRPr lang="en-GB" sz="1000" b="0" i="0" u="none" strike="noStrike" baseline="0" dirty="0">
              <a:solidFill>
                <a:srgbClr val="333333"/>
              </a:solidFill>
            </a:endParaRPr>
          </a:p>
          <a:p>
            <a:pPr marL="342900" indent="-342900" algn="l">
              <a:buFont typeface="Arial" panose="020B0604020202020204" pitchFamily="34" charset="0"/>
              <a:buChar char="•"/>
            </a:pPr>
            <a:r>
              <a:rPr lang="en-GB" sz="2400" i="0" u="none" strike="noStrike" baseline="0" dirty="0">
                <a:solidFill>
                  <a:srgbClr val="333333"/>
                </a:solidFill>
              </a:rPr>
              <a:t>Cute/feel good factor?</a:t>
            </a:r>
            <a:r>
              <a:rPr lang="en-GB" sz="2400" i="0" u="none" strike="noStrike" dirty="0">
                <a:solidFill>
                  <a:srgbClr val="333333"/>
                </a:solidFill>
              </a:rPr>
              <a:t> </a:t>
            </a:r>
            <a:r>
              <a:rPr lang="en-GB" sz="2400" b="0" i="0" u="none" strike="noStrike" dirty="0">
                <a:solidFill>
                  <a:srgbClr val="333333"/>
                </a:solidFill>
              </a:rPr>
              <a:t>S</a:t>
            </a:r>
            <a:r>
              <a:rPr lang="en-GB" sz="2400" b="0" i="0" u="none" strike="noStrike" baseline="0" dirty="0">
                <a:solidFill>
                  <a:srgbClr val="333333"/>
                </a:solidFill>
              </a:rPr>
              <a:t>omething that makes the audience go “</a:t>
            </a:r>
            <a:r>
              <a:rPr lang="en-GB" sz="2400" b="0" i="0" u="none" strike="noStrike" baseline="0" dirty="0" err="1">
                <a:solidFill>
                  <a:srgbClr val="333333"/>
                </a:solidFill>
              </a:rPr>
              <a:t>awww</a:t>
            </a:r>
            <a:r>
              <a:rPr lang="en-GB" sz="2400" b="0" i="0" u="none" strike="noStrike" baseline="0" dirty="0">
                <a:solidFill>
                  <a:srgbClr val="333333"/>
                </a:solidFill>
              </a:rPr>
              <a:t>!”.</a:t>
            </a:r>
          </a:p>
          <a:p>
            <a:pPr marL="342900" indent="-342900" algn="l">
              <a:buFont typeface="Arial" panose="020B0604020202020204" pitchFamily="34" charset="0"/>
              <a:buChar char="•"/>
            </a:pPr>
            <a:endParaRPr lang="en-GB" sz="1000" b="0" i="0" u="none" strike="noStrike" baseline="0" dirty="0">
              <a:solidFill>
                <a:srgbClr val="333333"/>
              </a:solidFill>
            </a:endParaRPr>
          </a:p>
          <a:p>
            <a:pPr marL="342900" indent="-342900" algn="l">
              <a:buFont typeface="Arial" panose="020B0604020202020204" pitchFamily="34" charset="0"/>
              <a:buChar char="•"/>
            </a:pPr>
            <a:r>
              <a:rPr lang="en-GB" sz="2400" i="0" u="none" strike="noStrike" baseline="0" dirty="0">
                <a:solidFill>
                  <a:srgbClr val="333333"/>
                </a:solidFill>
              </a:rPr>
              <a:t>Entertaining?</a:t>
            </a:r>
            <a:r>
              <a:rPr lang="en-GB" sz="2400" i="0" u="none" strike="noStrike" dirty="0">
                <a:solidFill>
                  <a:srgbClr val="333333"/>
                </a:solidFill>
              </a:rPr>
              <a:t> </a:t>
            </a:r>
            <a:r>
              <a:rPr lang="en-GB" sz="2400" b="0" dirty="0">
                <a:solidFill>
                  <a:srgbClr val="333333"/>
                </a:solidFill>
              </a:rPr>
              <a:t>A</a:t>
            </a:r>
            <a:r>
              <a:rPr lang="en-GB" sz="2400" b="0" i="0" u="none" strike="noStrike" baseline="0" dirty="0">
                <a:solidFill>
                  <a:srgbClr val="333333"/>
                </a:solidFill>
              </a:rPr>
              <a:t>ims to inform and entertain. </a:t>
            </a:r>
            <a:endParaRPr lang="en-GB" dirty="0"/>
          </a:p>
        </p:txBody>
      </p:sp>
      <p:sp>
        <p:nvSpPr>
          <p:cNvPr id="10" name="Footer Placeholder 11">
            <a:extLst>
              <a:ext uri="{FF2B5EF4-FFF2-40B4-BE49-F238E27FC236}">
                <a16:creationId xmlns:a16="http://schemas.microsoft.com/office/drawing/2014/main" id="{658D5899-8310-4BB4-BF16-D4769CC8E178}"/>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5" name="Slide Number Placeholder 4">
            <a:extLst>
              <a:ext uri="{FF2B5EF4-FFF2-40B4-BE49-F238E27FC236}">
                <a16:creationId xmlns:a16="http://schemas.microsoft.com/office/drawing/2014/main" id="{1EFB4306-0A93-4765-8122-D2EA46CEEA95}"/>
              </a:ext>
            </a:extLst>
          </p:cNvPr>
          <p:cNvSpPr>
            <a:spLocks noGrp="1"/>
          </p:cNvSpPr>
          <p:nvPr>
            <p:ph type="sldNum" sz="quarter" idx="12"/>
          </p:nvPr>
        </p:nvSpPr>
        <p:spPr/>
        <p:txBody>
          <a:bodyPr/>
          <a:lstStyle/>
          <a:p>
            <a:fld id="{1EB79DAB-90E4-4F14-9B31-761BB9951B41}" type="slidenum">
              <a:rPr lang="en-GB" smtClean="0">
                <a:solidFill>
                  <a:srgbClr val="3C3C41"/>
                </a:solidFill>
              </a:rPr>
              <a:pPr/>
              <a:t>14</a:t>
            </a:fld>
            <a:endParaRPr lang="en-GB" dirty="0">
              <a:solidFill>
                <a:srgbClr val="3C3C41"/>
              </a:solidFill>
            </a:endParaRPr>
          </a:p>
        </p:txBody>
      </p:sp>
      <p:pic>
        <p:nvPicPr>
          <p:cNvPr id="7" name="Graphic 6" descr="Drama outline">
            <a:extLst>
              <a:ext uri="{FF2B5EF4-FFF2-40B4-BE49-F238E27FC236}">
                <a16:creationId xmlns:a16="http://schemas.microsoft.com/office/drawing/2014/main" id="{A182B41B-662F-42EB-B61C-C6C3CADC5D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67" y="465610"/>
            <a:ext cx="1472005" cy="1472005"/>
          </a:xfrm>
          <a:prstGeom prst="rect">
            <a:avLst/>
          </a:prstGeom>
        </p:spPr>
      </p:pic>
      <p:grpSp>
        <p:nvGrpSpPr>
          <p:cNvPr id="14" name="Group 13">
            <a:extLst>
              <a:ext uri="{FF2B5EF4-FFF2-40B4-BE49-F238E27FC236}">
                <a16:creationId xmlns:a16="http://schemas.microsoft.com/office/drawing/2014/main" id="{0AE40E5E-26BB-4BB3-B92F-B8D35FAF3D5F}"/>
              </a:ext>
            </a:extLst>
          </p:cNvPr>
          <p:cNvGrpSpPr/>
          <p:nvPr/>
        </p:nvGrpSpPr>
        <p:grpSpPr>
          <a:xfrm>
            <a:off x="10138469" y="6164132"/>
            <a:ext cx="1479790" cy="746256"/>
            <a:chOff x="10138469" y="5995988"/>
            <a:chExt cx="1825214" cy="914400"/>
          </a:xfrm>
        </p:grpSpPr>
        <p:pic>
          <p:nvPicPr>
            <p:cNvPr id="15" name="Graphic 14" descr="Megaphone with solid fill">
              <a:extLst>
                <a:ext uri="{FF2B5EF4-FFF2-40B4-BE49-F238E27FC236}">
                  <a16:creationId xmlns:a16="http://schemas.microsoft.com/office/drawing/2014/main" id="{07D7880D-B79A-4A43-95CC-D46D3A97F7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8469" y="5995988"/>
              <a:ext cx="914400" cy="914400"/>
            </a:xfrm>
            <a:prstGeom prst="rect">
              <a:avLst/>
            </a:prstGeom>
          </p:spPr>
        </p:pic>
        <p:pic>
          <p:nvPicPr>
            <p:cNvPr id="16" name="Graphic 15" descr="Mushroom with solid fill">
              <a:extLst>
                <a:ext uri="{FF2B5EF4-FFF2-40B4-BE49-F238E27FC236}">
                  <a16:creationId xmlns:a16="http://schemas.microsoft.com/office/drawing/2014/main" id="{ED496690-A53B-4BBA-ABD3-DA4E5E51F8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105519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007DA-3966-4D06-ABF7-EC98D48C7AF6}"/>
              </a:ext>
            </a:extLst>
          </p:cNvPr>
          <p:cNvSpPr>
            <a:spLocks noGrp="1"/>
          </p:cNvSpPr>
          <p:nvPr>
            <p:ph type="title"/>
          </p:nvPr>
        </p:nvSpPr>
        <p:spPr/>
        <p:txBody>
          <a:bodyPr/>
          <a:lstStyle/>
          <a:p>
            <a:r>
              <a:rPr lang="en-GB" dirty="0"/>
              <a:t>Drafting posts - </a:t>
            </a:r>
            <a:r>
              <a:rPr lang="en-GB" b="1" i="0" u="none" strike="noStrike" baseline="0" dirty="0">
                <a:solidFill>
                  <a:srgbClr val="333333"/>
                </a:solidFill>
              </a:rPr>
              <a:t>visual styles and techniques</a:t>
            </a:r>
            <a:endParaRPr lang="en-GB" dirty="0"/>
          </a:p>
        </p:txBody>
      </p:sp>
      <p:sp>
        <p:nvSpPr>
          <p:cNvPr id="3" name="Content Placeholder 2">
            <a:extLst>
              <a:ext uri="{FF2B5EF4-FFF2-40B4-BE49-F238E27FC236}">
                <a16:creationId xmlns:a16="http://schemas.microsoft.com/office/drawing/2014/main" id="{9C1E45AD-9C87-4F2B-8887-E4A19613C3AB}"/>
              </a:ext>
            </a:extLst>
          </p:cNvPr>
          <p:cNvSpPr>
            <a:spLocks noGrp="1"/>
          </p:cNvSpPr>
          <p:nvPr>
            <p:ph sz="half" idx="1"/>
          </p:nvPr>
        </p:nvSpPr>
        <p:spPr>
          <a:xfrm>
            <a:off x="431799" y="1916833"/>
            <a:ext cx="7249161" cy="4525963"/>
          </a:xfrm>
        </p:spPr>
        <p:txBody>
          <a:bodyPr/>
          <a:lstStyle/>
          <a:p>
            <a:r>
              <a:rPr lang="en-GB" sz="2400" dirty="0"/>
              <a:t>You could include:</a:t>
            </a:r>
          </a:p>
          <a:p>
            <a:endParaRPr lang="en-GB" dirty="0"/>
          </a:p>
          <a:p>
            <a:pPr marL="342900" indent="-342900" algn="l">
              <a:buFont typeface="Arial" panose="020B0604020202020204" pitchFamily="34" charset="0"/>
              <a:buChar char="•"/>
            </a:pPr>
            <a:r>
              <a:rPr lang="en-GB" sz="2400" b="0" i="0" u="none" strike="noStrike" baseline="0" dirty="0">
                <a:solidFill>
                  <a:schemeClr val="tx1"/>
                </a:solidFill>
              </a:rPr>
              <a:t>Photos, film and graphics</a:t>
            </a:r>
          </a:p>
          <a:p>
            <a:pPr marL="355600" indent="-355600" algn="l">
              <a:buFont typeface="Arial" panose="020B0604020202020204" pitchFamily="34" charset="0"/>
              <a:buChar char="•"/>
            </a:pPr>
            <a:r>
              <a:rPr lang="en-GB" sz="2400" b="0" i="0" u="none" strike="noStrike" baseline="0" dirty="0">
                <a:solidFill>
                  <a:schemeClr val="tx1"/>
                </a:solidFill>
              </a:rPr>
              <a:t>A visual representation of scientific information or data</a:t>
            </a:r>
          </a:p>
          <a:p>
            <a:pPr marL="355600" indent="-355600" algn="l">
              <a:buFont typeface="Arial" panose="020B0604020202020204" pitchFamily="34" charset="0"/>
              <a:buChar char="•"/>
            </a:pPr>
            <a:r>
              <a:rPr lang="en-GB" sz="2400" b="0" i="0" u="none" strike="noStrike" baseline="0" dirty="0">
                <a:solidFill>
                  <a:schemeClr val="tx1"/>
                </a:solidFill>
              </a:rPr>
              <a:t>Visual quotes or interviews with people or experts</a:t>
            </a:r>
          </a:p>
          <a:p>
            <a:pPr marL="355600" indent="-355600" algn="l">
              <a:buFont typeface="Arial" panose="020B0604020202020204" pitchFamily="34" charset="0"/>
              <a:buChar char="•"/>
            </a:pPr>
            <a:r>
              <a:rPr lang="en-GB" sz="2400" b="0" i="0" u="none" strike="noStrike" baseline="0" dirty="0">
                <a:solidFill>
                  <a:schemeClr val="tx1"/>
                </a:solidFill>
              </a:rPr>
              <a:t>Video of a celebrity or an influencer talking about the key message</a:t>
            </a:r>
          </a:p>
          <a:p>
            <a:pPr marL="355600" indent="-355600" algn="l">
              <a:buFont typeface="Arial" panose="020B0604020202020204" pitchFamily="34" charset="0"/>
              <a:buChar char="•"/>
            </a:pPr>
            <a:r>
              <a:rPr lang="en-GB" sz="2400" b="0" i="0" u="none" strike="noStrike" baseline="0" dirty="0">
                <a:solidFill>
                  <a:schemeClr val="tx1"/>
                </a:solidFill>
              </a:rPr>
              <a:t>An animation</a:t>
            </a:r>
            <a:endParaRPr lang="en-GB" sz="2800" dirty="0">
              <a:solidFill>
                <a:schemeClr val="tx1"/>
              </a:solidFill>
            </a:endParaRPr>
          </a:p>
        </p:txBody>
      </p:sp>
      <p:sp>
        <p:nvSpPr>
          <p:cNvPr id="11" name="Footer Placeholder 11">
            <a:extLst>
              <a:ext uri="{FF2B5EF4-FFF2-40B4-BE49-F238E27FC236}">
                <a16:creationId xmlns:a16="http://schemas.microsoft.com/office/drawing/2014/main" id="{915BADC8-9771-4EC9-AC1F-6B5E5553E952}"/>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5" name="Slide Number Placeholder 4">
            <a:extLst>
              <a:ext uri="{FF2B5EF4-FFF2-40B4-BE49-F238E27FC236}">
                <a16:creationId xmlns:a16="http://schemas.microsoft.com/office/drawing/2014/main" id="{19FC8DD8-69F5-4A58-AF1A-F9807ACC7FE6}"/>
              </a:ext>
            </a:extLst>
          </p:cNvPr>
          <p:cNvSpPr>
            <a:spLocks noGrp="1"/>
          </p:cNvSpPr>
          <p:nvPr>
            <p:ph type="sldNum" sz="quarter" idx="12"/>
          </p:nvPr>
        </p:nvSpPr>
        <p:spPr/>
        <p:txBody>
          <a:bodyPr/>
          <a:lstStyle/>
          <a:p>
            <a:fld id="{1EB79DAB-90E4-4F14-9B31-761BB9951B41}" type="slidenum">
              <a:rPr lang="en-GB" smtClean="0">
                <a:solidFill>
                  <a:srgbClr val="3C3C41"/>
                </a:solidFill>
              </a:rPr>
              <a:pPr/>
              <a:t>15</a:t>
            </a:fld>
            <a:endParaRPr lang="en-GB" dirty="0">
              <a:solidFill>
                <a:srgbClr val="3C3C41"/>
              </a:solidFill>
            </a:endParaRPr>
          </a:p>
        </p:txBody>
      </p:sp>
      <p:pic>
        <p:nvPicPr>
          <p:cNvPr id="10244" name="Picture 4" descr="Arrow, Business, Financial, Graph, Performance">
            <a:extLst>
              <a:ext uri="{FF2B5EF4-FFF2-40B4-BE49-F238E27FC236}">
                <a16:creationId xmlns:a16="http://schemas.microsoft.com/office/drawing/2014/main" id="{38F7E68F-8C96-403A-9A49-CC162990A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714" y="4614222"/>
            <a:ext cx="4280348" cy="226501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Waste, Beach, Bottle, Sand, Sea, Trash, Danger, Coast">
            <a:extLst>
              <a:ext uri="{FF2B5EF4-FFF2-40B4-BE49-F238E27FC236}">
                <a16:creationId xmlns:a16="http://schemas.microsoft.com/office/drawing/2014/main" id="{A30FBBD8-E583-4D9D-83D2-25F0F28933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8843" y="1911405"/>
            <a:ext cx="3402614" cy="2268409"/>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A2093921-0C70-4F26-9926-B7E2CE2F9247}"/>
              </a:ext>
            </a:extLst>
          </p:cNvPr>
          <p:cNvGrpSpPr/>
          <p:nvPr/>
        </p:nvGrpSpPr>
        <p:grpSpPr>
          <a:xfrm>
            <a:off x="10138469" y="5995988"/>
            <a:ext cx="1825214" cy="914400"/>
            <a:chOff x="10138469" y="5995988"/>
            <a:chExt cx="1825214" cy="914400"/>
          </a:xfrm>
        </p:grpSpPr>
        <p:pic>
          <p:nvPicPr>
            <p:cNvPr id="16" name="Graphic 15" descr="Megaphone with solid fill">
              <a:extLst>
                <a:ext uri="{FF2B5EF4-FFF2-40B4-BE49-F238E27FC236}">
                  <a16:creationId xmlns:a16="http://schemas.microsoft.com/office/drawing/2014/main" id="{8F9473D5-8239-4E04-86E9-2462872617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8469" y="5995988"/>
              <a:ext cx="914400" cy="914400"/>
            </a:xfrm>
            <a:prstGeom prst="rect">
              <a:avLst/>
            </a:prstGeom>
          </p:spPr>
        </p:pic>
        <p:pic>
          <p:nvPicPr>
            <p:cNvPr id="17" name="Graphic 16" descr="Mushroom with solid fill">
              <a:extLst>
                <a:ext uri="{FF2B5EF4-FFF2-40B4-BE49-F238E27FC236}">
                  <a16:creationId xmlns:a16="http://schemas.microsoft.com/office/drawing/2014/main" id="{26609FE8-7CC7-4F18-8466-FB26738396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99030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73DF-D97C-4CFD-BA6D-19E4437AE7E3}"/>
              </a:ext>
            </a:extLst>
          </p:cNvPr>
          <p:cNvSpPr>
            <a:spLocks noGrp="1"/>
          </p:cNvSpPr>
          <p:nvPr>
            <p:ph type="title"/>
          </p:nvPr>
        </p:nvSpPr>
        <p:spPr/>
        <p:txBody>
          <a:bodyPr/>
          <a:lstStyle/>
          <a:p>
            <a:r>
              <a:rPr lang="en-GB" dirty="0"/>
              <a:t>Drafting posts - </a:t>
            </a:r>
            <a:r>
              <a:rPr lang="en-GB" b="1" i="0" u="none" strike="noStrike" baseline="0" dirty="0">
                <a:solidFill>
                  <a:srgbClr val="333333"/>
                </a:solidFill>
              </a:rPr>
              <a:t>Writing a script for the social media posts</a:t>
            </a:r>
            <a:endParaRPr lang="en-GB" dirty="0"/>
          </a:p>
        </p:txBody>
      </p:sp>
      <p:sp>
        <p:nvSpPr>
          <p:cNvPr id="3" name="Content Placeholder 2">
            <a:extLst>
              <a:ext uri="{FF2B5EF4-FFF2-40B4-BE49-F238E27FC236}">
                <a16:creationId xmlns:a16="http://schemas.microsoft.com/office/drawing/2014/main" id="{5EFAB2D6-0051-4771-B299-3C50FC2843E0}"/>
              </a:ext>
            </a:extLst>
          </p:cNvPr>
          <p:cNvSpPr>
            <a:spLocks noGrp="1"/>
          </p:cNvSpPr>
          <p:nvPr>
            <p:ph sz="half" idx="1"/>
          </p:nvPr>
        </p:nvSpPr>
        <p:spPr>
          <a:xfrm>
            <a:off x="139700" y="1887538"/>
            <a:ext cx="5850501" cy="4525963"/>
          </a:xfrm>
        </p:spPr>
        <p:txBody>
          <a:bodyPr/>
          <a:lstStyle/>
          <a:p>
            <a:pPr marL="342900" indent="-342900">
              <a:buFont typeface="Arial" panose="020B0604020202020204" pitchFamily="34" charset="0"/>
              <a:buChar char="•"/>
            </a:pPr>
            <a:r>
              <a:rPr lang="en-GB" sz="2400" b="0" i="0" u="none" strike="noStrike" baseline="0" dirty="0">
                <a:solidFill>
                  <a:schemeClr val="tx1"/>
                </a:solidFill>
              </a:rPr>
              <a:t>Start your post with a headline.</a:t>
            </a:r>
          </a:p>
          <a:p>
            <a:pPr marL="342900" indent="-342900">
              <a:buFont typeface="Arial" panose="020B0604020202020204" pitchFamily="34" charset="0"/>
              <a:buChar char="•"/>
            </a:pPr>
            <a:endParaRPr lang="en-GB" sz="1000" b="0" i="0" u="none" strike="noStrike" baseline="0" dirty="0">
              <a:solidFill>
                <a:schemeClr val="tx1"/>
              </a:solidFill>
            </a:endParaRPr>
          </a:p>
          <a:p>
            <a:pPr marL="342900" indent="-342900">
              <a:buFont typeface="Arial" panose="020B0604020202020204" pitchFamily="34" charset="0"/>
              <a:buChar char="•"/>
            </a:pPr>
            <a:r>
              <a:rPr lang="en-GB" sz="2400" b="0" dirty="0">
                <a:solidFill>
                  <a:schemeClr val="tx1"/>
                </a:solidFill>
              </a:rPr>
              <a:t>Does your post need a second headline to explain better what the content is about?</a:t>
            </a:r>
          </a:p>
          <a:p>
            <a:endParaRPr lang="en-GB" sz="1000" b="0" dirty="0">
              <a:solidFill>
                <a:schemeClr val="tx1"/>
              </a:solidFill>
            </a:endParaRPr>
          </a:p>
          <a:p>
            <a:pPr marL="342900" indent="-342900">
              <a:buFont typeface="Arial" panose="020B0604020202020204" pitchFamily="34" charset="0"/>
              <a:buChar char="•"/>
            </a:pPr>
            <a:r>
              <a:rPr lang="en-GB" sz="2400" b="0" dirty="0">
                <a:solidFill>
                  <a:schemeClr val="tx1"/>
                </a:solidFill>
                <a:cs typeface="Arial" panose="020B0604020202020204" pitchFamily="34" charset="0"/>
              </a:rPr>
              <a:t>Tagging an individual, organisation or any entity with a social profile that supports your message will allow you to engage with them.</a:t>
            </a:r>
            <a:endParaRPr lang="en-GB" sz="2400" b="0" dirty="0">
              <a:solidFill>
                <a:schemeClr val="tx1"/>
              </a:solidFill>
            </a:endParaRPr>
          </a:p>
          <a:p>
            <a:pPr marL="342900" indent="-342900">
              <a:buFont typeface="Arial" panose="020B0604020202020204" pitchFamily="34" charset="0"/>
              <a:buChar char="•"/>
            </a:pPr>
            <a:endParaRPr lang="en-GB" sz="1000" b="0" dirty="0">
              <a:solidFill>
                <a:schemeClr val="tx1"/>
              </a:solidFill>
            </a:endParaRPr>
          </a:p>
          <a:p>
            <a:pPr marL="342900" indent="-342900">
              <a:buFont typeface="Arial" panose="020B0604020202020204" pitchFamily="34" charset="0"/>
              <a:buChar char="•"/>
            </a:pPr>
            <a:r>
              <a:rPr lang="en-GB" sz="2400" b="0" dirty="0">
                <a:solidFill>
                  <a:schemeClr val="tx1"/>
                </a:solidFill>
              </a:rPr>
              <a:t>A quote to help your post stand out</a:t>
            </a:r>
            <a:r>
              <a:rPr lang="en-GB" sz="2400" b="0" dirty="0">
                <a:solidFill>
                  <a:srgbClr val="FF0000"/>
                </a:solidFill>
              </a:rPr>
              <a:t>.</a:t>
            </a:r>
            <a:endParaRPr lang="en-GB" sz="2400" b="0" dirty="0">
              <a:solidFill>
                <a:schemeClr val="tx1"/>
              </a:solidFill>
            </a:endParaRPr>
          </a:p>
          <a:p>
            <a:pPr marL="342900" indent="-342900">
              <a:buFont typeface="Arial" panose="020B0604020202020204" pitchFamily="34" charset="0"/>
              <a:buChar char="•"/>
            </a:pPr>
            <a:endParaRPr lang="en-GB" sz="1000" b="0" dirty="0">
              <a:solidFill>
                <a:schemeClr val="tx1"/>
              </a:solidFill>
            </a:endParaRPr>
          </a:p>
          <a:p>
            <a:pPr marL="342900" indent="-342900">
              <a:buFont typeface="Arial" panose="020B0604020202020204" pitchFamily="34" charset="0"/>
              <a:buChar char="•"/>
            </a:pPr>
            <a:endParaRPr lang="en-GB" sz="2400" b="0" dirty="0">
              <a:solidFill>
                <a:schemeClr val="tx1"/>
              </a:solidFill>
            </a:endParaRPr>
          </a:p>
          <a:p>
            <a:endParaRPr lang="en-GB" sz="2800" b="0" dirty="0">
              <a:solidFill>
                <a:schemeClr val="tx1"/>
              </a:solidFill>
            </a:endParaRPr>
          </a:p>
        </p:txBody>
      </p:sp>
      <p:sp>
        <p:nvSpPr>
          <p:cNvPr id="19" name="Footer Placeholder 11">
            <a:extLst>
              <a:ext uri="{FF2B5EF4-FFF2-40B4-BE49-F238E27FC236}">
                <a16:creationId xmlns:a16="http://schemas.microsoft.com/office/drawing/2014/main" id="{B0F7C2F0-25E1-4080-A1C8-4D4AB737BDD5}"/>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5" name="Slide Number Placeholder 4">
            <a:extLst>
              <a:ext uri="{FF2B5EF4-FFF2-40B4-BE49-F238E27FC236}">
                <a16:creationId xmlns:a16="http://schemas.microsoft.com/office/drawing/2014/main" id="{474E0D64-815C-4EA3-8EFF-4AB4B729FBE2}"/>
              </a:ext>
            </a:extLst>
          </p:cNvPr>
          <p:cNvSpPr>
            <a:spLocks noGrp="1"/>
          </p:cNvSpPr>
          <p:nvPr>
            <p:ph type="sldNum" sz="quarter" idx="12"/>
          </p:nvPr>
        </p:nvSpPr>
        <p:spPr/>
        <p:txBody>
          <a:bodyPr/>
          <a:lstStyle/>
          <a:p>
            <a:fld id="{1EB79DAB-90E4-4F14-9B31-761BB9951B41}" type="slidenum">
              <a:rPr lang="en-GB" smtClean="0">
                <a:solidFill>
                  <a:srgbClr val="3C3C41"/>
                </a:solidFill>
              </a:rPr>
              <a:pPr/>
              <a:t>16</a:t>
            </a:fld>
            <a:endParaRPr lang="en-GB" dirty="0">
              <a:solidFill>
                <a:srgbClr val="3C3C41"/>
              </a:solidFill>
            </a:endParaRPr>
          </a:p>
        </p:txBody>
      </p:sp>
      <p:pic>
        <p:nvPicPr>
          <p:cNvPr id="9" name="Picture 8">
            <a:extLst>
              <a:ext uri="{FF2B5EF4-FFF2-40B4-BE49-F238E27FC236}">
                <a16:creationId xmlns:a16="http://schemas.microsoft.com/office/drawing/2014/main" id="{7A5139E3-743E-4A40-A5D0-0D941BA550CF}"/>
              </a:ext>
            </a:extLst>
          </p:cNvPr>
          <p:cNvPicPr>
            <a:picLocks noChangeAspect="1"/>
          </p:cNvPicPr>
          <p:nvPr/>
        </p:nvPicPr>
        <p:blipFill>
          <a:blip r:embed="rId2"/>
          <a:stretch>
            <a:fillRect/>
          </a:stretch>
        </p:blipFill>
        <p:spPr>
          <a:xfrm>
            <a:off x="6096000" y="1396216"/>
            <a:ext cx="4046683" cy="5199847"/>
          </a:xfrm>
          <a:prstGeom prst="rect">
            <a:avLst/>
          </a:prstGeom>
          <a:ln w="28575">
            <a:solidFill>
              <a:schemeClr val="accent1"/>
            </a:solidFill>
          </a:ln>
        </p:spPr>
      </p:pic>
      <p:grpSp>
        <p:nvGrpSpPr>
          <p:cNvPr id="23" name="Group 22">
            <a:extLst>
              <a:ext uri="{FF2B5EF4-FFF2-40B4-BE49-F238E27FC236}">
                <a16:creationId xmlns:a16="http://schemas.microsoft.com/office/drawing/2014/main" id="{408590DF-23B6-4FBC-9047-1CB02BC05D00}"/>
              </a:ext>
            </a:extLst>
          </p:cNvPr>
          <p:cNvGrpSpPr/>
          <p:nvPr/>
        </p:nvGrpSpPr>
        <p:grpSpPr>
          <a:xfrm>
            <a:off x="10138469" y="5995988"/>
            <a:ext cx="1825214" cy="914400"/>
            <a:chOff x="10138469" y="5995988"/>
            <a:chExt cx="1825214" cy="914400"/>
          </a:xfrm>
        </p:grpSpPr>
        <p:pic>
          <p:nvPicPr>
            <p:cNvPr id="24" name="Graphic 23" descr="Megaphone with solid fill">
              <a:extLst>
                <a:ext uri="{FF2B5EF4-FFF2-40B4-BE49-F238E27FC236}">
                  <a16:creationId xmlns:a16="http://schemas.microsoft.com/office/drawing/2014/main" id="{F7D2A7C8-F095-465F-8EDB-3F126C1EA8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25" name="Graphic 24" descr="Mushroom with solid fill">
              <a:extLst>
                <a:ext uri="{FF2B5EF4-FFF2-40B4-BE49-F238E27FC236}">
                  <a16:creationId xmlns:a16="http://schemas.microsoft.com/office/drawing/2014/main" id="{FA199B57-9FBB-4BAF-B957-73C4CB04E6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195019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73DF-D97C-4CFD-BA6D-19E4437AE7E3}"/>
              </a:ext>
            </a:extLst>
          </p:cNvPr>
          <p:cNvSpPr>
            <a:spLocks noGrp="1"/>
          </p:cNvSpPr>
          <p:nvPr>
            <p:ph type="title"/>
          </p:nvPr>
        </p:nvSpPr>
        <p:spPr/>
        <p:txBody>
          <a:bodyPr/>
          <a:lstStyle/>
          <a:p>
            <a:r>
              <a:rPr lang="en-GB" dirty="0"/>
              <a:t>Drafting posts - </a:t>
            </a:r>
            <a:r>
              <a:rPr lang="en-GB" b="1" i="0" u="none" strike="noStrike" baseline="0" dirty="0">
                <a:solidFill>
                  <a:srgbClr val="333333"/>
                </a:solidFill>
              </a:rPr>
              <a:t>Writing a script for the social media posts</a:t>
            </a:r>
            <a:endParaRPr lang="en-GB" dirty="0"/>
          </a:p>
        </p:txBody>
      </p:sp>
      <p:sp>
        <p:nvSpPr>
          <p:cNvPr id="3" name="Content Placeholder 2">
            <a:extLst>
              <a:ext uri="{FF2B5EF4-FFF2-40B4-BE49-F238E27FC236}">
                <a16:creationId xmlns:a16="http://schemas.microsoft.com/office/drawing/2014/main" id="{5EFAB2D6-0051-4771-B299-3C50FC2843E0}"/>
              </a:ext>
            </a:extLst>
          </p:cNvPr>
          <p:cNvSpPr>
            <a:spLocks noGrp="1"/>
          </p:cNvSpPr>
          <p:nvPr>
            <p:ph sz="half" idx="1"/>
          </p:nvPr>
        </p:nvSpPr>
        <p:spPr>
          <a:xfrm>
            <a:off x="227405" y="1855787"/>
            <a:ext cx="5721573" cy="4525963"/>
          </a:xfrm>
        </p:spPr>
        <p:txBody>
          <a:bodyPr/>
          <a:lstStyle/>
          <a:p>
            <a:pPr marL="342900" indent="-342900">
              <a:spcBef>
                <a:spcPts val="0"/>
              </a:spcBef>
              <a:buFont typeface="Arial" panose="020B0604020202020204" pitchFamily="34" charset="0"/>
              <a:buChar char="•"/>
            </a:pPr>
            <a:r>
              <a:rPr lang="en-GB" sz="2400" b="0" dirty="0">
                <a:solidFill>
                  <a:schemeClr val="tx1"/>
                </a:solidFill>
                <a:cs typeface="Arial" panose="020B0604020202020204" pitchFamily="34" charset="0"/>
              </a:rPr>
              <a:t>Hashtags? A hashtag is a clickable</a:t>
            </a:r>
          </a:p>
          <a:p>
            <a:pPr marL="355600" indent="-355600">
              <a:spcBef>
                <a:spcPts val="0"/>
              </a:spcBef>
            </a:pPr>
            <a:r>
              <a:rPr lang="en-GB" sz="2400" b="0" dirty="0">
                <a:solidFill>
                  <a:schemeClr val="tx1"/>
                </a:solidFill>
                <a:cs typeface="Arial" panose="020B0604020202020204" pitchFamily="34" charset="0"/>
              </a:rPr>
              <a:t>	keyword or topic, such as #sanddunes.</a:t>
            </a:r>
          </a:p>
          <a:p>
            <a:endParaRPr lang="en-GB" sz="1000" b="0" dirty="0">
              <a:solidFill>
                <a:schemeClr val="tx1"/>
              </a:solidFill>
              <a:cs typeface="Arial" panose="020B0604020202020204" pitchFamily="34" charset="0"/>
            </a:endParaRPr>
          </a:p>
          <a:p>
            <a:endParaRPr lang="en-GB" sz="1000" b="0" dirty="0">
              <a:solidFill>
                <a:schemeClr val="tx1"/>
              </a:solidFill>
              <a:cs typeface="Arial" panose="020B0604020202020204" pitchFamily="34" charset="0"/>
            </a:endParaRPr>
          </a:p>
          <a:p>
            <a:pPr marL="342900" indent="-342900">
              <a:buFont typeface="Arial" panose="020B0604020202020204" pitchFamily="34" charset="0"/>
              <a:buChar char="•"/>
            </a:pPr>
            <a:r>
              <a:rPr lang="en-GB" sz="2400" b="0" dirty="0">
                <a:solidFill>
                  <a:schemeClr val="tx1"/>
                </a:solidFill>
              </a:rPr>
              <a:t>Keep it snappy - Make it too short, and your posts risk getting overlooked. Too long and they might reach the platform’s character limit and lose the audience’s interest.</a:t>
            </a:r>
          </a:p>
          <a:p>
            <a:pPr marL="342900" indent="-342900">
              <a:buFont typeface="Arial" panose="020B0604020202020204" pitchFamily="34" charset="0"/>
              <a:buChar char="•"/>
            </a:pPr>
            <a:endParaRPr lang="en-GB" sz="1000" b="0" dirty="0">
              <a:solidFill>
                <a:schemeClr val="tx1"/>
              </a:solidFill>
            </a:endParaRPr>
          </a:p>
          <a:p>
            <a:pPr marL="342900" indent="-342900">
              <a:buFont typeface="Arial" panose="020B0604020202020204" pitchFamily="34" charset="0"/>
              <a:buChar char="•"/>
            </a:pPr>
            <a:r>
              <a:rPr lang="en-GB" sz="2400" b="0" dirty="0">
                <a:solidFill>
                  <a:schemeClr val="tx1"/>
                </a:solidFill>
              </a:rPr>
              <a:t>Line breaks can help a post stand out by making it more visually obvious in the stream. </a:t>
            </a:r>
          </a:p>
          <a:p>
            <a:pPr marL="342900" indent="-342900">
              <a:buFont typeface="Arial" panose="020B0604020202020204" pitchFamily="34" charset="0"/>
              <a:buChar char="•"/>
            </a:pPr>
            <a:endParaRPr lang="en-GB" sz="2400" b="0" dirty="0">
              <a:solidFill>
                <a:schemeClr val="tx1"/>
              </a:solidFill>
            </a:endParaRPr>
          </a:p>
          <a:p>
            <a:pPr marL="342900" indent="-342900">
              <a:buFont typeface="Arial" panose="020B0604020202020204" pitchFamily="34" charset="0"/>
              <a:buChar char="•"/>
            </a:pPr>
            <a:endParaRPr lang="en-GB" sz="2400" b="0" dirty="0">
              <a:solidFill>
                <a:schemeClr val="tx1"/>
              </a:solidFill>
              <a:cs typeface="Arial" panose="020B0604020202020204" pitchFamily="34" charset="0"/>
            </a:endParaRPr>
          </a:p>
          <a:p>
            <a:endParaRPr lang="en-GB" sz="2800" b="0" dirty="0">
              <a:solidFill>
                <a:schemeClr val="tx1"/>
              </a:solidFill>
            </a:endParaRPr>
          </a:p>
        </p:txBody>
      </p:sp>
      <p:sp>
        <p:nvSpPr>
          <p:cNvPr id="14" name="Footer Placeholder 13">
            <a:extLst>
              <a:ext uri="{FF2B5EF4-FFF2-40B4-BE49-F238E27FC236}">
                <a16:creationId xmlns:a16="http://schemas.microsoft.com/office/drawing/2014/main" id="{20A7F5A7-80E2-49EE-99AA-5B90308C5E32}"/>
              </a:ext>
            </a:extLst>
          </p:cNvPr>
          <p:cNvSpPr>
            <a:spLocks noGrp="1"/>
          </p:cNvSpPr>
          <p:nvPr>
            <p:ph type="ftr" sz="quarter" idx="11"/>
          </p:nvPr>
        </p:nvSpPr>
        <p:spPr>
          <a:xfrm>
            <a:off x="7848600" y="116632"/>
            <a:ext cx="3911599" cy="227856"/>
          </a:xfrm>
        </p:spPr>
        <p:txBody>
          <a:bodyPr/>
          <a:lstStyle/>
          <a:p>
            <a:r>
              <a:rPr lang="en-GB" sz="900" dirty="0"/>
              <a:t>Campaigning for nature - Running a social media campaign</a:t>
            </a:r>
          </a:p>
        </p:txBody>
      </p:sp>
      <p:sp>
        <p:nvSpPr>
          <p:cNvPr id="5" name="Slide Number Placeholder 4">
            <a:extLst>
              <a:ext uri="{FF2B5EF4-FFF2-40B4-BE49-F238E27FC236}">
                <a16:creationId xmlns:a16="http://schemas.microsoft.com/office/drawing/2014/main" id="{474E0D64-815C-4EA3-8EFF-4AB4B729FBE2}"/>
              </a:ext>
            </a:extLst>
          </p:cNvPr>
          <p:cNvSpPr>
            <a:spLocks noGrp="1"/>
          </p:cNvSpPr>
          <p:nvPr>
            <p:ph type="sldNum" sz="quarter" idx="12"/>
          </p:nvPr>
        </p:nvSpPr>
        <p:spPr/>
        <p:txBody>
          <a:bodyPr/>
          <a:lstStyle/>
          <a:p>
            <a:fld id="{1EB79DAB-90E4-4F14-9B31-761BB9951B41}" type="slidenum">
              <a:rPr lang="en-GB" smtClean="0">
                <a:solidFill>
                  <a:srgbClr val="3C3C41"/>
                </a:solidFill>
              </a:rPr>
              <a:pPr/>
              <a:t>17</a:t>
            </a:fld>
            <a:endParaRPr lang="en-GB" dirty="0">
              <a:solidFill>
                <a:srgbClr val="3C3C41"/>
              </a:solidFill>
            </a:endParaRPr>
          </a:p>
        </p:txBody>
      </p:sp>
      <p:pic>
        <p:nvPicPr>
          <p:cNvPr id="12" name="Picture 11">
            <a:extLst>
              <a:ext uri="{FF2B5EF4-FFF2-40B4-BE49-F238E27FC236}">
                <a16:creationId xmlns:a16="http://schemas.microsoft.com/office/drawing/2014/main" id="{14171ADB-B547-4A4B-A0AD-115487731F29}"/>
              </a:ext>
            </a:extLst>
          </p:cNvPr>
          <p:cNvPicPr>
            <a:picLocks noChangeAspect="1"/>
          </p:cNvPicPr>
          <p:nvPr/>
        </p:nvPicPr>
        <p:blipFill>
          <a:blip r:embed="rId2"/>
          <a:stretch>
            <a:fillRect/>
          </a:stretch>
        </p:blipFill>
        <p:spPr>
          <a:xfrm>
            <a:off x="6476999" y="1914526"/>
            <a:ext cx="4528546" cy="4681537"/>
          </a:xfrm>
          <a:prstGeom prst="rect">
            <a:avLst/>
          </a:prstGeom>
          <a:ln w="28575">
            <a:solidFill>
              <a:schemeClr val="accent1"/>
            </a:solidFill>
          </a:ln>
        </p:spPr>
      </p:pic>
      <p:grpSp>
        <p:nvGrpSpPr>
          <p:cNvPr id="18" name="Group 17">
            <a:extLst>
              <a:ext uri="{FF2B5EF4-FFF2-40B4-BE49-F238E27FC236}">
                <a16:creationId xmlns:a16="http://schemas.microsoft.com/office/drawing/2014/main" id="{3BCAC6C3-FA93-4D14-A944-DADBE3A52DE1}"/>
              </a:ext>
            </a:extLst>
          </p:cNvPr>
          <p:cNvGrpSpPr/>
          <p:nvPr/>
        </p:nvGrpSpPr>
        <p:grpSpPr>
          <a:xfrm>
            <a:off x="10138469" y="5995988"/>
            <a:ext cx="1825214" cy="914400"/>
            <a:chOff x="10138469" y="5995988"/>
            <a:chExt cx="1825214" cy="914400"/>
          </a:xfrm>
        </p:grpSpPr>
        <p:pic>
          <p:nvPicPr>
            <p:cNvPr id="19" name="Graphic 18" descr="Megaphone with solid fill">
              <a:extLst>
                <a:ext uri="{FF2B5EF4-FFF2-40B4-BE49-F238E27FC236}">
                  <a16:creationId xmlns:a16="http://schemas.microsoft.com/office/drawing/2014/main" id="{5748AE8C-D913-4305-BABB-75B23F9103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20" name="Graphic 19" descr="Mushroom with solid fill">
              <a:extLst>
                <a:ext uri="{FF2B5EF4-FFF2-40B4-BE49-F238E27FC236}">
                  <a16:creationId xmlns:a16="http://schemas.microsoft.com/office/drawing/2014/main" id="{5A827D57-5906-45E8-BF38-D7EBE4D9E2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21611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73DF-D97C-4CFD-BA6D-19E4437AE7E3}"/>
              </a:ext>
            </a:extLst>
          </p:cNvPr>
          <p:cNvSpPr>
            <a:spLocks noGrp="1"/>
          </p:cNvSpPr>
          <p:nvPr>
            <p:ph type="title"/>
          </p:nvPr>
        </p:nvSpPr>
        <p:spPr/>
        <p:txBody>
          <a:bodyPr/>
          <a:lstStyle/>
          <a:p>
            <a:r>
              <a:rPr lang="en-GB" dirty="0"/>
              <a:t>Drafting posts - </a:t>
            </a:r>
            <a:r>
              <a:rPr lang="en-GB" b="1" i="0" u="none" strike="noStrike" baseline="0" dirty="0">
                <a:solidFill>
                  <a:srgbClr val="333333"/>
                </a:solidFill>
              </a:rPr>
              <a:t>Writing a script for the social media posts</a:t>
            </a:r>
            <a:endParaRPr lang="en-GB" dirty="0"/>
          </a:p>
        </p:txBody>
      </p:sp>
      <p:sp>
        <p:nvSpPr>
          <p:cNvPr id="3" name="Content Placeholder 2">
            <a:extLst>
              <a:ext uri="{FF2B5EF4-FFF2-40B4-BE49-F238E27FC236}">
                <a16:creationId xmlns:a16="http://schemas.microsoft.com/office/drawing/2014/main" id="{5EFAB2D6-0051-4771-B299-3C50FC2843E0}"/>
              </a:ext>
            </a:extLst>
          </p:cNvPr>
          <p:cNvSpPr>
            <a:spLocks noGrp="1"/>
          </p:cNvSpPr>
          <p:nvPr>
            <p:ph sz="half" idx="1"/>
          </p:nvPr>
        </p:nvSpPr>
        <p:spPr>
          <a:xfrm>
            <a:off x="227405" y="1855787"/>
            <a:ext cx="5721573" cy="4525963"/>
          </a:xfrm>
        </p:spPr>
        <p:txBody>
          <a:bodyPr/>
          <a:lstStyle/>
          <a:p>
            <a:pPr marL="342900" indent="-342900">
              <a:spcBef>
                <a:spcPts val="0"/>
              </a:spcBef>
              <a:buFont typeface="Arial" panose="020B0604020202020204" pitchFamily="34" charset="0"/>
              <a:buChar char="•"/>
            </a:pPr>
            <a:r>
              <a:rPr lang="en-GB" sz="2400" b="0" dirty="0">
                <a:solidFill>
                  <a:schemeClr val="tx1"/>
                </a:solidFill>
              </a:rPr>
              <a:t>Language – will you post bilingually? Separate language posts?</a:t>
            </a:r>
          </a:p>
          <a:p>
            <a:pPr marL="342900" indent="-342900">
              <a:spcBef>
                <a:spcPts val="0"/>
              </a:spcBef>
              <a:buFont typeface="Arial" panose="020B0604020202020204" pitchFamily="34" charset="0"/>
              <a:buChar char="•"/>
            </a:pPr>
            <a:endParaRPr lang="en-GB" sz="1000" b="0" dirty="0">
              <a:solidFill>
                <a:schemeClr val="tx1"/>
              </a:solidFill>
              <a:cs typeface="Arial" panose="020B0604020202020204" pitchFamily="34" charset="0"/>
            </a:endParaRPr>
          </a:p>
          <a:p>
            <a:pPr marL="342900" indent="-342900">
              <a:buFont typeface="Arial" panose="020B0604020202020204" pitchFamily="34" charset="0"/>
              <a:buChar char="•"/>
            </a:pPr>
            <a:r>
              <a:rPr lang="en-GB" sz="2400" b="0" dirty="0">
                <a:solidFill>
                  <a:schemeClr val="tx1"/>
                </a:solidFill>
              </a:rPr>
              <a:t>Thorough checks - ensure that your campaign is going to deliver your key messages. Check that your posts:</a:t>
            </a:r>
          </a:p>
          <a:p>
            <a:pPr marL="342900" indent="-342900">
              <a:buFont typeface="Arial" panose="020B0604020202020204" pitchFamily="34" charset="0"/>
              <a:buChar char="•"/>
            </a:pPr>
            <a:endParaRPr lang="en-GB" sz="1000" b="0" dirty="0">
              <a:solidFill>
                <a:schemeClr val="tx1"/>
              </a:solidFill>
            </a:endParaRPr>
          </a:p>
          <a:p>
            <a:pPr marL="1430338" lvl="2" indent="-354013"/>
            <a:r>
              <a:rPr lang="en-GB" sz="2400" b="0" dirty="0">
                <a:solidFill>
                  <a:schemeClr val="tx1"/>
                </a:solidFill>
                <a:cs typeface="Arial" panose="020B0604020202020204" pitchFamily="34" charset="0"/>
              </a:rPr>
              <a:t>are appropriate</a:t>
            </a:r>
          </a:p>
          <a:p>
            <a:pPr marL="1430338" lvl="2" indent="-354013"/>
            <a:r>
              <a:rPr lang="en-GB" sz="2400" dirty="0">
                <a:cs typeface="Arial" panose="020B0604020202020204" pitchFamily="34" charset="0"/>
              </a:rPr>
              <a:t>below the character limit</a:t>
            </a:r>
          </a:p>
          <a:p>
            <a:pPr marL="1430338" lvl="2" indent="-354013"/>
            <a:r>
              <a:rPr lang="en-GB" sz="2400" b="0" dirty="0">
                <a:solidFill>
                  <a:schemeClr val="tx1"/>
                </a:solidFill>
                <a:cs typeface="Arial" panose="020B0604020202020204" pitchFamily="34" charset="0"/>
              </a:rPr>
              <a:t>have a suitable image, style and tone</a:t>
            </a:r>
          </a:p>
          <a:p>
            <a:pPr marL="1430338" lvl="2" indent="-354013"/>
            <a:r>
              <a:rPr lang="en-GB" sz="2400" dirty="0">
                <a:cs typeface="Arial" panose="020B0604020202020204" pitchFamily="34" charset="0"/>
              </a:rPr>
              <a:t>don’t have any spelling or grammatical mistakes</a:t>
            </a:r>
            <a:endParaRPr lang="en-GB" sz="2400" b="0" dirty="0">
              <a:solidFill>
                <a:schemeClr val="tx1"/>
              </a:solidFill>
              <a:cs typeface="Arial" panose="020B0604020202020204" pitchFamily="34" charset="0"/>
            </a:endParaRPr>
          </a:p>
          <a:p>
            <a:pPr marL="609600" lvl="2" indent="-342900"/>
            <a:endParaRPr lang="en-GB" sz="2400" b="0" dirty="0">
              <a:solidFill>
                <a:schemeClr val="tx1"/>
              </a:solidFill>
              <a:cs typeface="Arial" panose="020B0604020202020204" pitchFamily="34" charset="0"/>
            </a:endParaRPr>
          </a:p>
          <a:p>
            <a:endParaRPr lang="en-GB" sz="2800" b="0" dirty="0">
              <a:solidFill>
                <a:schemeClr val="tx1"/>
              </a:solidFill>
            </a:endParaRPr>
          </a:p>
        </p:txBody>
      </p:sp>
      <p:sp>
        <p:nvSpPr>
          <p:cNvPr id="13" name="Footer Placeholder 11">
            <a:extLst>
              <a:ext uri="{FF2B5EF4-FFF2-40B4-BE49-F238E27FC236}">
                <a16:creationId xmlns:a16="http://schemas.microsoft.com/office/drawing/2014/main" id="{7A254857-4162-4762-90CA-AD303D4D52BC}"/>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5" name="Slide Number Placeholder 4">
            <a:extLst>
              <a:ext uri="{FF2B5EF4-FFF2-40B4-BE49-F238E27FC236}">
                <a16:creationId xmlns:a16="http://schemas.microsoft.com/office/drawing/2014/main" id="{474E0D64-815C-4EA3-8EFF-4AB4B729FBE2}"/>
              </a:ext>
            </a:extLst>
          </p:cNvPr>
          <p:cNvSpPr>
            <a:spLocks noGrp="1"/>
          </p:cNvSpPr>
          <p:nvPr>
            <p:ph type="sldNum" sz="quarter" idx="12"/>
          </p:nvPr>
        </p:nvSpPr>
        <p:spPr/>
        <p:txBody>
          <a:bodyPr/>
          <a:lstStyle/>
          <a:p>
            <a:fld id="{1EB79DAB-90E4-4F14-9B31-761BB9951B41}" type="slidenum">
              <a:rPr lang="en-GB" smtClean="0">
                <a:solidFill>
                  <a:srgbClr val="3C3C41"/>
                </a:solidFill>
              </a:rPr>
              <a:pPr/>
              <a:t>18</a:t>
            </a:fld>
            <a:endParaRPr lang="en-GB" dirty="0">
              <a:solidFill>
                <a:srgbClr val="3C3C41"/>
              </a:solidFill>
            </a:endParaRPr>
          </a:p>
        </p:txBody>
      </p:sp>
      <p:pic>
        <p:nvPicPr>
          <p:cNvPr id="10" name="Picture 9">
            <a:extLst>
              <a:ext uri="{FF2B5EF4-FFF2-40B4-BE49-F238E27FC236}">
                <a16:creationId xmlns:a16="http://schemas.microsoft.com/office/drawing/2014/main" id="{E859486C-7678-43D5-A24E-1FF41BA9B467}"/>
              </a:ext>
            </a:extLst>
          </p:cNvPr>
          <p:cNvPicPr>
            <a:picLocks noChangeAspect="1"/>
          </p:cNvPicPr>
          <p:nvPr/>
        </p:nvPicPr>
        <p:blipFill>
          <a:blip r:embed="rId2"/>
          <a:stretch>
            <a:fillRect/>
          </a:stretch>
        </p:blipFill>
        <p:spPr>
          <a:xfrm>
            <a:off x="6095999" y="1700213"/>
            <a:ext cx="3564367" cy="4784406"/>
          </a:xfrm>
          <a:prstGeom prst="rect">
            <a:avLst/>
          </a:prstGeom>
          <a:ln w="28575">
            <a:solidFill>
              <a:schemeClr val="accent1"/>
            </a:solidFill>
          </a:ln>
        </p:spPr>
      </p:pic>
      <p:grpSp>
        <p:nvGrpSpPr>
          <p:cNvPr id="17" name="Group 16">
            <a:extLst>
              <a:ext uri="{FF2B5EF4-FFF2-40B4-BE49-F238E27FC236}">
                <a16:creationId xmlns:a16="http://schemas.microsoft.com/office/drawing/2014/main" id="{57DDDD0A-C85F-4A93-A20E-B9398265E881}"/>
              </a:ext>
            </a:extLst>
          </p:cNvPr>
          <p:cNvGrpSpPr/>
          <p:nvPr/>
        </p:nvGrpSpPr>
        <p:grpSpPr>
          <a:xfrm>
            <a:off x="10138469" y="5995988"/>
            <a:ext cx="1825214" cy="914400"/>
            <a:chOff x="10138469" y="5995988"/>
            <a:chExt cx="1825214" cy="914400"/>
          </a:xfrm>
        </p:grpSpPr>
        <p:pic>
          <p:nvPicPr>
            <p:cNvPr id="18" name="Graphic 17" descr="Megaphone with solid fill">
              <a:extLst>
                <a:ext uri="{FF2B5EF4-FFF2-40B4-BE49-F238E27FC236}">
                  <a16:creationId xmlns:a16="http://schemas.microsoft.com/office/drawing/2014/main" id="{598B4A9B-6BAB-45B1-8111-9F38F05B8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19" name="Graphic 18" descr="Mushroom with solid fill">
              <a:extLst>
                <a:ext uri="{FF2B5EF4-FFF2-40B4-BE49-F238E27FC236}">
                  <a16:creationId xmlns:a16="http://schemas.microsoft.com/office/drawing/2014/main" id="{3150F401-BC9C-4EE5-90E4-D85BDF71BF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31633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A1BE-89B6-4581-9FA4-96739D78C606}"/>
              </a:ext>
            </a:extLst>
          </p:cNvPr>
          <p:cNvSpPr>
            <a:spLocks noGrp="1"/>
          </p:cNvSpPr>
          <p:nvPr>
            <p:ph type="title"/>
          </p:nvPr>
        </p:nvSpPr>
        <p:spPr>
          <a:xfrm>
            <a:off x="431801" y="476250"/>
            <a:ext cx="8775700" cy="900729"/>
          </a:xfrm>
        </p:spPr>
        <p:txBody>
          <a:bodyPr/>
          <a:lstStyle/>
          <a:p>
            <a:r>
              <a:rPr lang="en-GB" b="1" i="0" u="none" strike="noStrike" baseline="0" dirty="0"/>
              <a:t>Scheduling your posts</a:t>
            </a:r>
            <a:endParaRPr lang="en-GB" dirty="0"/>
          </a:p>
        </p:txBody>
      </p:sp>
      <p:sp>
        <p:nvSpPr>
          <p:cNvPr id="3" name="Content Placeholder 2">
            <a:extLst>
              <a:ext uri="{FF2B5EF4-FFF2-40B4-BE49-F238E27FC236}">
                <a16:creationId xmlns:a16="http://schemas.microsoft.com/office/drawing/2014/main" id="{76669B50-1F7C-409F-82A3-57FE2211637E}"/>
              </a:ext>
            </a:extLst>
          </p:cNvPr>
          <p:cNvSpPr>
            <a:spLocks noGrp="1"/>
          </p:cNvSpPr>
          <p:nvPr>
            <p:ph sz="half" idx="1"/>
          </p:nvPr>
        </p:nvSpPr>
        <p:spPr>
          <a:xfrm>
            <a:off x="431800" y="1516829"/>
            <a:ext cx="5558400" cy="4925968"/>
          </a:xfrm>
        </p:spPr>
        <p:txBody>
          <a:bodyPr/>
          <a:lstStyle/>
          <a:p>
            <a:pPr marL="342900" indent="-342900" algn="l">
              <a:buFont typeface="Arial" panose="020B0604020202020204" pitchFamily="34" charset="0"/>
              <a:buChar char="•"/>
            </a:pPr>
            <a:r>
              <a:rPr lang="en-GB" sz="2400" b="0" i="0" u="none" strike="noStrike" baseline="0" dirty="0">
                <a:solidFill>
                  <a:srgbClr val="333333"/>
                </a:solidFill>
              </a:rPr>
              <a:t>What time period will your campaign run for? A day? A week? A month? </a:t>
            </a:r>
          </a:p>
          <a:p>
            <a:pPr marL="342900" indent="-342900" algn="l">
              <a:buFont typeface="Arial" panose="020B0604020202020204" pitchFamily="34" charset="0"/>
              <a:buChar char="•"/>
            </a:pPr>
            <a:endParaRPr lang="en-GB" sz="1000" b="0" i="0" u="none" strike="noStrike" baseline="0" dirty="0">
              <a:solidFill>
                <a:srgbClr val="333333"/>
              </a:solidFill>
            </a:endParaRPr>
          </a:p>
          <a:p>
            <a:pPr marL="342900" indent="-342900" algn="l">
              <a:buFont typeface="Arial" panose="020B0604020202020204" pitchFamily="34" charset="0"/>
              <a:buChar char="•"/>
            </a:pPr>
            <a:r>
              <a:rPr lang="en-GB" sz="2400" b="0" i="0" u="none" strike="noStrike" baseline="0" dirty="0">
                <a:solidFill>
                  <a:srgbClr val="333333"/>
                </a:solidFill>
              </a:rPr>
              <a:t>Will it run in the lead up to an event or during a specific time of year?</a:t>
            </a:r>
          </a:p>
          <a:p>
            <a:pPr marL="342900" indent="-342900" algn="l">
              <a:buFont typeface="Arial" panose="020B0604020202020204" pitchFamily="34" charset="0"/>
              <a:buChar char="•"/>
            </a:pPr>
            <a:endParaRPr lang="en-GB" sz="1000" b="0" i="0" u="none" strike="noStrike" baseline="0" dirty="0">
              <a:solidFill>
                <a:srgbClr val="333333"/>
              </a:solidFill>
            </a:endParaRPr>
          </a:p>
          <a:p>
            <a:pPr marL="342900" indent="-342900" algn="l">
              <a:buFont typeface="Arial" panose="020B0604020202020204" pitchFamily="34" charset="0"/>
              <a:buChar char="•"/>
            </a:pPr>
            <a:r>
              <a:rPr lang="en-GB" sz="2400" b="0" dirty="0">
                <a:solidFill>
                  <a:srgbClr val="333333"/>
                </a:solidFill>
              </a:rPr>
              <a:t>When is the best time of day to reach your audience?</a:t>
            </a:r>
          </a:p>
          <a:p>
            <a:pPr marL="342900" indent="-342900" algn="l">
              <a:buFont typeface="Arial" panose="020B0604020202020204" pitchFamily="34" charset="0"/>
              <a:buChar char="•"/>
            </a:pPr>
            <a:endParaRPr lang="en-GB" sz="1000" b="0" dirty="0">
              <a:solidFill>
                <a:srgbClr val="333333"/>
              </a:solidFill>
            </a:endParaRPr>
          </a:p>
          <a:p>
            <a:pPr marL="342900" indent="-342900" algn="l">
              <a:buFont typeface="Arial" panose="020B0604020202020204" pitchFamily="34" charset="0"/>
              <a:buChar char="•"/>
            </a:pPr>
            <a:r>
              <a:rPr lang="en-GB" sz="2400" b="0" dirty="0">
                <a:solidFill>
                  <a:srgbClr val="333333"/>
                </a:solidFill>
              </a:rPr>
              <a:t>Do you need to write a posting schedule?</a:t>
            </a:r>
          </a:p>
          <a:p>
            <a:pPr marL="342900" indent="-342900" algn="l">
              <a:buFont typeface="Arial" panose="020B0604020202020204" pitchFamily="34" charset="0"/>
              <a:buChar char="•"/>
            </a:pPr>
            <a:endParaRPr lang="en-GB" sz="1000" b="0" dirty="0">
              <a:solidFill>
                <a:srgbClr val="333333"/>
              </a:solidFill>
            </a:endParaRPr>
          </a:p>
          <a:p>
            <a:pPr marL="342900" indent="-342900" algn="l">
              <a:buFont typeface="Arial" panose="020B0604020202020204" pitchFamily="34" charset="0"/>
              <a:buChar char="•"/>
            </a:pPr>
            <a:r>
              <a:rPr lang="en-GB" sz="2400" b="0" dirty="0">
                <a:solidFill>
                  <a:srgbClr val="333333"/>
                </a:solidFill>
              </a:rPr>
              <a:t>Will you schedule your posts to be sent out by your social media platform?</a:t>
            </a:r>
            <a:endParaRPr lang="en-GB" sz="2400" dirty="0"/>
          </a:p>
        </p:txBody>
      </p:sp>
      <p:pic>
        <p:nvPicPr>
          <p:cNvPr id="11266" name="Picture 2" descr="Flat Lay Photography of Unfold Book Beside Macbook">
            <a:extLst>
              <a:ext uri="{FF2B5EF4-FFF2-40B4-BE49-F238E27FC236}">
                <a16:creationId xmlns:a16="http://schemas.microsoft.com/office/drawing/2014/main" id="{80C455FE-0EB4-4107-8ECE-8ACD939EF6A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75400" y="1888079"/>
            <a:ext cx="5384800" cy="4050752"/>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11" name="Footer Placeholder 11">
            <a:extLst>
              <a:ext uri="{FF2B5EF4-FFF2-40B4-BE49-F238E27FC236}">
                <a16:creationId xmlns:a16="http://schemas.microsoft.com/office/drawing/2014/main" id="{3EA4FCAB-A171-47BD-BA68-A1113905F808}"/>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5" name="Slide Number Placeholder 4">
            <a:extLst>
              <a:ext uri="{FF2B5EF4-FFF2-40B4-BE49-F238E27FC236}">
                <a16:creationId xmlns:a16="http://schemas.microsoft.com/office/drawing/2014/main" id="{BBB5912C-7DDF-4631-9071-AB2DFA58C570}"/>
              </a:ext>
            </a:extLst>
          </p:cNvPr>
          <p:cNvSpPr>
            <a:spLocks noGrp="1"/>
          </p:cNvSpPr>
          <p:nvPr>
            <p:ph type="sldNum" sz="quarter" idx="12"/>
          </p:nvPr>
        </p:nvSpPr>
        <p:spPr/>
        <p:txBody>
          <a:bodyPr/>
          <a:lstStyle/>
          <a:p>
            <a:fld id="{1EB79DAB-90E4-4F14-9B31-761BB9951B41}" type="slidenum">
              <a:rPr lang="en-GB" smtClean="0">
                <a:solidFill>
                  <a:srgbClr val="3C3C41"/>
                </a:solidFill>
              </a:rPr>
              <a:pPr/>
              <a:t>19</a:t>
            </a:fld>
            <a:endParaRPr lang="en-GB" dirty="0">
              <a:solidFill>
                <a:srgbClr val="3C3C41"/>
              </a:solidFill>
            </a:endParaRPr>
          </a:p>
        </p:txBody>
      </p:sp>
      <p:grpSp>
        <p:nvGrpSpPr>
          <p:cNvPr id="15" name="Group 14">
            <a:extLst>
              <a:ext uri="{FF2B5EF4-FFF2-40B4-BE49-F238E27FC236}">
                <a16:creationId xmlns:a16="http://schemas.microsoft.com/office/drawing/2014/main" id="{D2DA74B1-2335-424A-8EA5-B04B27381E81}"/>
              </a:ext>
            </a:extLst>
          </p:cNvPr>
          <p:cNvGrpSpPr/>
          <p:nvPr/>
        </p:nvGrpSpPr>
        <p:grpSpPr>
          <a:xfrm>
            <a:off x="10138469" y="5995988"/>
            <a:ext cx="1825214" cy="914400"/>
            <a:chOff x="10138469" y="5995988"/>
            <a:chExt cx="1825214" cy="914400"/>
          </a:xfrm>
        </p:grpSpPr>
        <p:pic>
          <p:nvPicPr>
            <p:cNvPr id="16" name="Graphic 15" descr="Megaphone with solid fill">
              <a:extLst>
                <a:ext uri="{FF2B5EF4-FFF2-40B4-BE49-F238E27FC236}">
                  <a16:creationId xmlns:a16="http://schemas.microsoft.com/office/drawing/2014/main" id="{28D4F24F-DF35-4886-BC95-3D8AA96D77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17" name="Graphic 16" descr="Mushroom with solid fill">
              <a:extLst>
                <a:ext uri="{FF2B5EF4-FFF2-40B4-BE49-F238E27FC236}">
                  <a16:creationId xmlns:a16="http://schemas.microsoft.com/office/drawing/2014/main" id="{D547B40F-5098-4459-A128-3367F13B00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2485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73AE-E9C6-4D36-8218-AC8F529E5D30}"/>
              </a:ext>
            </a:extLst>
          </p:cNvPr>
          <p:cNvSpPr>
            <a:spLocks noGrp="1"/>
          </p:cNvSpPr>
          <p:nvPr>
            <p:ph type="title"/>
          </p:nvPr>
        </p:nvSpPr>
        <p:spPr/>
        <p:txBody>
          <a:bodyPr/>
          <a:lstStyle/>
          <a:p>
            <a:r>
              <a:rPr lang="en-GB" dirty="0"/>
              <a:t>What is social media?</a:t>
            </a:r>
          </a:p>
        </p:txBody>
      </p:sp>
      <p:sp>
        <p:nvSpPr>
          <p:cNvPr id="3" name="Content Placeholder 2">
            <a:extLst>
              <a:ext uri="{FF2B5EF4-FFF2-40B4-BE49-F238E27FC236}">
                <a16:creationId xmlns:a16="http://schemas.microsoft.com/office/drawing/2014/main" id="{FB8BCFB5-F4D3-4712-BDF1-FCF939C7E1FC}"/>
              </a:ext>
            </a:extLst>
          </p:cNvPr>
          <p:cNvSpPr>
            <a:spLocks noGrp="1"/>
          </p:cNvSpPr>
          <p:nvPr>
            <p:ph idx="1"/>
          </p:nvPr>
        </p:nvSpPr>
        <p:spPr>
          <a:xfrm>
            <a:off x="431800" y="1916832"/>
            <a:ext cx="9909404" cy="4536356"/>
          </a:xfrm>
        </p:spPr>
        <p:txBody>
          <a:bodyPr/>
          <a:lstStyle/>
          <a:p>
            <a:pPr marL="514350" indent="-514350" algn="l">
              <a:buFont typeface="+mj-lt"/>
              <a:buAutoNum type="arabicPeriod"/>
            </a:pPr>
            <a:r>
              <a:rPr lang="en-GB" b="0" i="0" u="none" strike="noStrike" baseline="0" dirty="0">
                <a:solidFill>
                  <a:schemeClr val="tx1"/>
                </a:solidFill>
                <a:latin typeface="+mj-lt"/>
              </a:rPr>
              <a:t>What to do you understand by the term ‘social media’?</a:t>
            </a:r>
          </a:p>
          <a:p>
            <a:pPr marL="514350" indent="-514350" algn="l">
              <a:buFont typeface="+mj-lt"/>
              <a:buAutoNum type="arabicPeriod"/>
            </a:pPr>
            <a:endParaRPr lang="en-GB" sz="1000" b="0" i="0" u="none" strike="noStrike" baseline="0" dirty="0">
              <a:solidFill>
                <a:schemeClr val="tx1"/>
              </a:solidFill>
              <a:latin typeface="+mj-lt"/>
            </a:endParaRPr>
          </a:p>
          <a:p>
            <a:pPr marL="514350" indent="-514350" algn="l">
              <a:buFont typeface="+mj-lt"/>
              <a:buAutoNum type="arabicPeriod"/>
            </a:pPr>
            <a:r>
              <a:rPr lang="en-GB" b="0" i="0" u="none" strike="noStrike" baseline="0" dirty="0">
                <a:solidFill>
                  <a:schemeClr val="tx1"/>
                </a:solidFill>
                <a:latin typeface="+mj-lt"/>
              </a:rPr>
              <a:t>What does social media do?</a:t>
            </a:r>
          </a:p>
          <a:p>
            <a:pPr marL="514350" indent="-514350" algn="l">
              <a:buFont typeface="+mj-lt"/>
              <a:buAutoNum type="arabicPeriod"/>
            </a:pPr>
            <a:endParaRPr lang="en-GB" sz="1000" b="0" i="0" u="none" strike="noStrike" baseline="0" dirty="0">
              <a:solidFill>
                <a:schemeClr val="tx1"/>
              </a:solidFill>
              <a:latin typeface="+mj-lt"/>
            </a:endParaRPr>
          </a:p>
          <a:p>
            <a:pPr marL="514350" indent="-514350" algn="l">
              <a:buFont typeface="+mj-lt"/>
              <a:buAutoNum type="arabicPeriod"/>
            </a:pPr>
            <a:r>
              <a:rPr lang="en-GB" b="0" i="0" u="none" strike="noStrike" baseline="0" dirty="0">
                <a:solidFill>
                  <a:schemeClr val="tx1"/>
                </a:solidFill>
                <a:latin typeface="+mj-lt"/>
              </a:rPr>
              <a:t>Why do people use social media?</a:t>
            </a:r>
          </a:p>
          <a:p>
            <a:pPr marL="514350" indent="-514350" algn="l">
              <a:buFont typeface="+mj-lt"/>
              <a:buAutoNum type="arabicPeriod"/>
            </a:pPr>
            <a:endParaRPr lang="en-GB" sz="1000" b="0" i="0" u="none" strike="noStrike" baseline="0" dirty="0">
              <a:solidFill>
                <a:schemeClr val="tx1"/>
              </a:solidFill>
              <a:latin typeface="+mj-lt"/>
            </a:endParaRPr>
          </a:p>
          <a:p>
            <a:pPr marL="514350" indent="-514350" algn="l">
              <a:buFont typeface="+mj-lt"/>
              <a:buAutoNum type="arabicPeriod"/>
            </a:pPr>
            <a:r>
              <a:rPr lang="en-GB" b="0" i="0" u="none" strike="noStrike" baseline="0" dirty="0">
                <a:solidFill>
                  <a:schemeClr val="tx1"/>
                </a:solidFill>
                <a:latin typeface="+mj-lt"/>
              </a:rPr>
              <a:t>How does social media differ from sending a letter?</a:t>
            </a:r>
          </a:p>
          <a:p>
            <a:pPr marL="514350" indent="-514350" algn="l">
              <a:buFont typeface="+mj-lt"/>
              <a:buAutoNum type="arabicPeriod"/>
            </a:pPr>
            <a:endParaRPr lang="en-GB" sz="1000" b="0" i="0" u="none" strike="noStrike" baseline="0" dirty="0">
              <a:solidFill>
                <a:schemeClr val="tx1"/>
              </a:solidFill>
              <a:latin typeface="+mj-lt"/>
            </a:endParaRPr>
          </a:p>
          <a:p>
            <a:pPr marL="514350" indent="-514350" algn="l">
              <a:buFont typeface="+mj-lt"/>
              <a:buAutoNum type="arabicPeriod"/>
            </a:pPr>
            <a:r>
              <a:rPr lang="en-GB" b="0" i="0" u="none" strike="noStrike" baseline="0" dirty="0">
                <a:solidFill>
                  <a:schemeClr val="tx1"/>
                </a:solidFill>
                <a:latin typeface="+mj-lt"/>
              </a:rPr>
              <a:t>What are the pros and cons of social media?</a:t>
            </a:r>
          </a:p>
          <a:p>
            <a:pPr marL="514350" indent="-514350" algn="l">
              <a:buFont typeface="+mj-lt"/>
              <a:buAutoNum type="arabicPeriod"/>
            </a:pPr>
            <a:endParaRPr lang="en-GB" sz="1000" b="0" i="0" u="none" strike="noStrike" baseline="0" dirty="0">
              <a:solidFill>
                <a:schemeClr val="tx1"/>
              </a:solidFill>
              <a:latin typeface="+mj-lt"/>
            </a:endParaRPr>
          </a:p>
          <a:p>
            <a:pPr marL="514350" indent="-514350" algn="l">
              <a:buFont typeface="+mj-lt"/>
              <a:buAutoNum type="arabicPeriod"/>
            </a:pPr>
            <a:r>
              <a:rPr lang="en-GB" b="0" i="0" u="none" strike="noStrike" baseline="0" dirty="0">
                <a:solidFill>
                  <a:schemeClr val="tx1"/>
                </a:solidFill>
                <a:latin typeface="+mj-lt"/>
              </a:rPr>
              <a:t>Can you name any popular social media tools and platforms?</a:t>
            </a:r>
            <a:endParaRPr lang="en-GB" sz="3200" dirty="0">
              <a:solidFill>
                <a:schemeClr val="tx1"/>
              </a:solidFill>
              <a:latin typeface="+mj-lt"/>
            </a:endParaRPr>
          </a:p>
        </p:txBody>
      </p:sp>
      <p:sp>
        <p:nvSpPr>
          <p:cNvPr id="12" name="Footer Placeholder 11">
            <a:extLst>
              <a:ext uri="{FF2B5EF4-FFF2-40B4-BE49-F238E27FC236}">
                <a16:creationId xmlns:a16="http://schemas.microsoft.com/office/drawing/2014/main" id="{2AE03C28-EB1A-4BF7-8F5A-748932662E16}"/>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4" name="Slide Number Placeholder 3">
            <a:extLst>
              <a:ext uri="{FF2B5EF4-FFF2-40B4-BE49-F238E27FC236}">
                <a16:creationId xmlns:a16="http://schemas.microsoft.com/office/drawing/2014/main" id="{88E19C83-01F1-406A-8D53-B261FC725F75}"/>
              </a:ext>
            </a:extLst>
          </p:cNvPr>
          <p:cNvSpPr>
            <a:spLocks noGrp="1"/>
          </p:cNvSpPr>
          <p:nvPr>
            <p:ph type="sldNum" sz="quarter" idx="12"/>
          </p:nvPr>
        </p:nvSpPr>
        <p:spPr/>
        <p:txBody>
          <a:bodyPr/>
          <a:lstStyle/>
          <a:p>
            <a:fld id="{1EB79DAB-90E4-4F14-9B31-761BB9951B41}" type="slidenum">
              <a:rPr lang="en-GB" smtClean="0"/>
              <a:pPr/>
              <a:t>2</a:t>
            </a:fld>
            <a:endParaRPr lang="en-GB" dirty="0"/>
          </a:p>
        </p:txBody>
      </p:sp>
      <p:pic>
        <p:nvPicPr>
          <p:cNvPr id="6" name="Graphic 5" descr="Connections with solid fill">
            <a:extLst>
              <a:ext uri="{FF2B5EF4-FFF2-40B4-BE49-F238E27FC236}">
                <a16:creationId xmlns:a16="http://schemas.microsoft.com/office/drawing/2014/main" id="{37C4A8D2-0864-4B3A-8DFB-7BF2A42DDC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7500" y="1916832"/>
            <a:ext cx="2553447" cy="2553447"/>
          </a:xfrm>
          <a:prstGeom prst="rect">
            <a:avLst/>
          </a:prstGeom>
        </p:spPr>
      </p:pic>
      <p:grpSp>
        <p:nvGrpSpPr>
          <p:cNvPr id="18" name="Group 17">
            <a:extLst>
              <a:ext uri="{FF2B5EF4-FFF2-40B4-BE49-F238E27FC236}">
                <a16:creationId xmlns:a16="http://schemas.microsoft.com/office/drawing/2014/main" id="{F8E78E6D-7390-4FB2-BEA0-626D73A98C51}"/>
              </a:ext>
            </a:extLst>
          </p:cNvPr>
          <p:cNvGrpSpPr/>
          <p:nvPr/>
        </p:nvGrpSpPr>
        <p:grpSpPr>
          <a:xfrm>
            <a:off x="10138469" y="5995988"/>
            <a:ext cx="1825214" cy="914400"/>
            <a:chOff x="10138469" y="5995988"/>
            <a:chExt cx="1825214" cy="914400"/>
          </a:xfrm>
        </p:grpSpPr>
        <p:pic>
          <p:nvPicPr>
            <p:cNvPr id="16" name="Graphic 15" descr="Megaphone with solid fill">
              <a:extLst>
                <a:ext uri="{FF2B5EF4-FFF2-40B4-BE49-F238E27FC236}">
                  <a16:creationId xmlns:a16="http://schemas.microsoft.com/office/drawing/2014/main" id="{65FC30F6-DD30-47F0-B953-2E8D04C4F8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8469" y="5995988"/>
              <a:ext cx="914400" cy="914400"/>
            </a:xfrm>
            <a:prstGeom prst="rect">
              <a:avLst/>
            </a:prstGeom>
          </p:spPr>
        </p:pic>
        <p:pic>
          <p:nvPicPr>
            <p:cNvPr id="17" name="Graphic 16" descr="Mushroom with solid fill">
              <a:extLst>
                <a:ext uri="{FF2B5EF4-FFF2-40B4-BE49-F238E27FC236}">
                  <a16:creationId xmlns:a16="http://schemas.microsoft.com/office/drawing/2014/main" id="{CFF9C6C2-6F72-4095-BD81-DC36D7254D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18535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78DE-9CE6-44BF-A963-3872ED1DC8F7}"/>
              </a:ext>
            </a:extLst>
          </p:cNvPr>
          <p:cNvSpPr>
            <a:spLocks noGrp="1"/>
          </p:cNvSpPr>
          <p:nvPr>
            <p:ph type="title"/>
          </p:nvPr>
        </p:nvSpPr>
        <p:spPr/>
        <p:txBody>
          <a:bodyPr/>
          <a:lstStyle/>
          <a:p>
            <a:r>
              <a:rPr lang="en-GB" dirty="0"/>
              <a:t>During the campaign</a:t>
            </a:r>
          </a:p>
        </p:txBody>
      </p:sp>
      <p:sp>
        <p:nvSpPr>
          <p:cNvPr id="3" name="Content Placeholder 2">
            <a:extLst>
              <a:ext uri="{FF2B5EF4-FFF2-40B4-BE49-F238E27FC236}">
                <a16:creationId xmlns:a16="http://schemas.microsoft.com/office/drawing/2014/main" id="{150CEF22-CF98-4140-ABA0-EC66CEA5E4C6}"/>
              </a:ext>
            </a:extLst>
          </p:cNvPr>
          <p:cNvSpPr>
            <a:spLocks noGrp="1"/>
          </p:cNvSpPr>
          <p:nvPr>
            <p:ph sz="half" idx="1"/>
          </p:nvPr>
        </p:nvSpPr>
        <p:spPr/>
        <p:txBody>
          <a:bodyPr/>
          <a:lstStyle/>
          <a:p>
            <a:pPr marL="342900" indent="-342900">
              <a:buFont typeface="Arial" panose="020B0604020202020204" pitchFamily="34" charset="0"/>
              <a:buChar char="•"/>
            </a:pPr>
            <a:r>
              <a:rPr lang="en-GB" sz="2400" b="0" dirty="0">
                <a:solidFill>
                  <a:schemeClr val="tx1"/>
                </a:solidFill>
              </a:rPr>
              <a:t>When will you check your campaign’s progress?</a:t>
            </a:r>
          </a:p>
          <a:p>
            <a:pPr marL="342900" indent="-342900">
              <a:buFont typeface="Arial" panose="020B0604020202020204" pitchFamily="34" charset="0"/>
              <a:buChar char="•"/>
            </a:pPr>
            <a:endParaRPr lang="en-GB" sz="1000" b="0" dirty="0">
              <a:solidFill>
                <a:schemeClr val="tx1"/>
              </a:solidFill>
            </a:endParaRPr>
          </a:p>
          <a:p>
            <a:pPr marL="342900" indent="-342900">
              <a:buFont typeface="Arial" panose="020B0604020202020204" pitchFamily="34" charset="0"/>
              <a:buChar char="•"/>
            </a:pPr>
            <a:r>
              <a:rPr lang="en-GB" sz="2400" b="0" dirty="0">
                <a:solidFill>
                  <a:schemeClr val="tx1"/>
                </a:solidFill>
              </a:rPr>
              <a:t>Who will check your campaign’s progress?</a:t>
            </a:r>
          </a:p>
          <a:p>
            <a:pPr marL="342900" indent="-342900">
              <a:buFont typeface="Arial" panose="020B0604020202020204" pitchFamily="34" charset="0"/>
              <a:buChar char="•"/>
            </a:pPr>
            <a:endParaRPr lang="en-GB" sz="1000" b="0" dirty="0">
              <a:solidFill>
                <a:schemeClr val="tx1"/>
              </a:solidFill>
            </a:endParaRPr>
          </a:p>
          <a:p>
            <a:pPr marL="342900" indent="-342900">
              <a:buFont typeface="Arial" panose="020B0604020202020204" pitchFamily="34" charset="0"/>
              <a:buChar char="•"/>
            </a:pPr>
            <a:r>
              <a:rPr lang="en-GB" sz="2400" b="0" dirty="0">
                <a:solidFill>
                  <a:schemeClr val="tx1"/>
                </a:solidFill>
              </a:rPr>
              <a:t>Which posts performed best?</a:t>
            </a:r>
          </a:p>
          <a:p>
            <a:pPr marL="342900" indent="-342900">
              <a:buFont typeface="Arial" panose="020B0604020202020204" pitchFamily="34" charset="0"/>
              <a:buChar char="•"/>
            </a:pPr>
            <a:endParaRPr lang="en-GB" sz="1000" b="0" dirty="0">
              <a:solidFill>
                <a:schemeClr val="tx1"/>
              </a:solidFill>
            </a:endParaRPr>
          </a:p>
          <a:p>
            <a:pPr marL="342900" indent="-342900">
              <a:buFont typeface="Arial" panose="020B0604020202020204" pitchFamily="34" charset="0"/>
              <a:buChar char="•"/>
            </a:pPr>
            <a:r>
              <a:rPr lang="en-GB" sz="2400" b="0" dirty="0">
                <a:solidFill>
                  <a:schemeClr val="tx1"/>
                </a:solidFill>
              </a:rPr>
              <a:t>Is there anything you need to change?</a:t>
            </a:r>
          </a:p>
          <a:p>
            <a:pPr marL="342900" indent="-342900">
              <a:buFont typeface="Arial" panose="020B0604020202020204" pitchFamily="34" charset="0"/>
              <a:buChar char="•"/>
            </a:pPr>
            <a:endParaRPr lang="en-GB" sz="2400" b="0" dirty="0">
              <a:solidFill>
                <a:schemeClr val="tx1"/>
              </a:solidFill>
            </a:endParaRPr>
          </a:p>
        </p:txBody>
      </p:sp>
      <p:sp>
        <p:nvSpPr>
          <p:cNvPr id="9" name="Footer Placeholder 11">
            <a:extLst>
              <a:ext uri="{FF2B5EF4-FFF2-40B4-BE49-F238E27FC236}">
                <a16:creationId xmlns:a16="http://schemas.microsoft.com/office/drawing/2014/main" id="{83586733-75AE-4182-9162-9AC1D1FB24A5}"/>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5" name="Slide Number Placeholder 4">
            <a:extLst>
              <a:ext uri="{FF2B5EF4-FFF2-40B4-BE49-F238E27FC236}">
                <a16:creationId xmlns:a16="http://schemas.microsoft.com/office/drawing/2014/main" id="{B9FEF4FF-6B87-412B-91E0-3859E5287A7F}"/>
              </a:ext>
            </a:extLst>
          </p:cNvPr>
          <p:cNvSpPr>
            <a:spLocks noGrp="1"/>
          </p:cNvSpPr>
          <p:nvPr>
            <p:ph type="sldNum" sz="quarter" idx="12"/>
          </p:nvPr>
        </p:nvSpPr>
        <p:spPr/>
        <p:txBody>
          <a:bodyPr/>
          <a:lstStyle/>
          <a:p>
            <a:fld id="{1EB79DAB-90E4-4F14-9B31-761BB9951B41}" type="slidenum">
              <a:rPr lang="en-GB" smtClean="0">
                <a:solidFill>
                  <a:srgbClr val="3C3C41"/>
                </a:solidFill>
              </a:rPr>
              <a:pPr/>
              <a:t>20</a:t>
            </a:fld>
            <a:endParaRPr lang="en-GB" dirty="0">
              <a:solidFill>
                <a:srgbClr val="3C3C41"/>
              </a:solidFill>
            </a:endParaRPr>
          </a:p>
        </p:txBody>
      </p:sp>
      <p:grpSp>
        <p:nvGrpSpPr>
          <p:cNvPr id="13" name="Group 12">
            <a:extLst>
              <a:ext uri="{FF2B5EF4-FFF2-40B4-BE49-F238E27FC236}">
                <a16:creationId xmlns:a16="http://schemas.microsoft.com/office/drawing/2014/main" id="{A4D4A5FF-261E-4DD9-882B-2028453DA398}"/>
              </a:ext>
            </a:extLst>
          </p:cNvPr>
          <p:cNvGrpSpPr/>
          <p:nvPr/>
        </p:nvGrpSpPr>
        <p:grpSpPr>
          <a:xfrm>
            <a:off x="10138469" y="5995988"/>
            <a:ext cx="1825214" cy="914400"/>
            <a:chOff x="10138469" y="5995988"/>
            <a:chExt cx="1825214" cy="914400"/>
          </a:xfrm>
        </p:grpSpPr>
        <p:pic>
          <p:nvPicPr>
            <p:cNvPr id="14" name="Graphic 13" descr="Megaphone with solid fill">
              <a:extLst>
                <a:ext uri="{FF2B5EF4-FFF2-40B4-BE49-F238E27FC236}">
                  <a16:creationId xmlns:a16="http://schemas.microsoft.com/office/drawing/2014/main" id="{AEEBA611-6BE7-497F-B444-EE8090514F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8469" y="5995988"/>
              <a:ext cx="914400" cy="914400"/>
            </a:xfrm>
            <a:prstGeom prst="rect">
              <a:avLst/>
            </a:prstGeom>
          </p:spPr>
        </p:pic>
        <p:pic>
          <p:nvPicPr>
            <p:cNvPr id="15" name="Graphic 14" descr="Mushroom with solid fill">
              <a:extLst>
                <a:ext uri="{FF2B5EF4-FFF2-40B4-BE49-F238E27FC236}">
                  <a16:creationId xmlns:a16="http://schemas.microsoft.com/office/drawing/2014/main" id="{EB76C09F-024C-4C20-9020-068533BEC1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9283" y="5995988"/>
              <a:ext cx="914400" cy="914400"/>
            </a:xfrm>
            <a:prstGeom prst="rect">
              <a:avLst/>
            </a:prstGeom>
          </p:spPr>
        </p:pic>
      </p:grpSp>
      <p:pic>
        <p:nvPicPr>
          <p:cNvPr id="12292" name="Picture 4" descr="People Inside Room">
            <a:extLst>
              <a:ext uri="{FF2B5EF4-FFF2-40B4-BE49-F238E27FC236}">
                <a16:creationId xmlns:a16="http://schemas.microsoft.com/office/drawing/2014/main" id="{ABBF3072-651A-4EAC-8366-B3E4E19008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9596" y="1916833"/>
            <a:ext cx="5510604" cy="367373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2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E6AD-6257-4050-9B93-ED466908F503}"/>
              </a:ext>
            </a:extLst>
          </p:cNvPr>
          <p:cNvSpPr>
            <a:spLocks noGrp="1"/>
          </p:cNvSpPr>
          <p:nvPr>
            <p:ph type="title"/>
          </p:nvPr>
        </p:nvSpPr>
        <p:spPr/>
        <p:txBody>
          <a:bodyPr/>
          <a:lstStyle/>
          <a:p>
            <a:r>
              <a:rPr lang="en-GB" dirty="0"/>
              <a:t>Identifying success</a:t>
            </a:r>
          </a:p>
        </p:txBody>
      </p:sp>
      <p:sp>
        <p:nvSpPr>
          <p:cNvPr id="3" name="Content Placeholder 2">
            <a:extLst>
              <a:ext uri="{FF2B5EF4-FFF2-40B4-BE49-F238E27FC236}">
                <a16:creationId xmlns:a16="http://schemas.microsoft.com/office/drawing/2014/main" id="{51E8EA3B-E5BC-4EF9-B77C-1E62A96FF35B}"/>
              </a:ext>
            </a:extLst>
          </p:cNvPr>
          <p:cNvSpPr>
            <a:spLocks noGrp="1"/>
          </p:cNvSpPr>
          <p:nvPr>
            <p:ph sz="half" idx="1"/>
          </p:nvPr>
        </p:nvSpPr>
        <p:spPr>
          <a:xfrm>
            <a:off x="431801" y="1700213"/>
            <a:ext cx="5558400" cy="4525963"/>
          </a:xfrm>
        </p:spPr>
        <p:txBody>
          <a:bodyPr/>
          <a:lstStyle/>
          <a:p>
            <a:r>
              <a:rPr lang="en-GB" sz="2400" dirty="0"/>
              <a:t>How will you know if your campaign has been successful?</a:t>
            </a:r>
          </a:p>
          <a:p>
            <a:endParaRPr lang="en-GB" sz="1000" dirty="0"/>
          </a:p>
          <a:p>
            <a:pPr marL="342900" indent="-342900">
              <a:buFont typeface="Arial" panose="020B0604020202020204" pitchFamily="34" charset="0"/>
              <a:buChar char="•"/>
            </a:pPr>
            <a:r>
              <a:rPr lang="en-GB" sz="2400" b="0" dirty="0">
                <a:solidFill>
                  <a:schemeClr val="tx1"/>
                </a:solidFill>
                <a:latin typeface="Arial" panose="020B0604020202020204" pitchFamily="34" charset="0"/>
                <a:cs typeface="Arial" panose="020B0604020202020204" pitchFamily="34" charset="0"/>
              </a:rPr>
              <a:t>How many likes, shares and comments did you receive?  </a:t>
            </a:r>
          </a:p>
          <a:p>
            <a:pPr marL="342900" indent="-342900">
              <a:buFont typeface="Arial" panose="020B0604020202020204" pitchFamily="34" charset="0"/>
              <a:buChar char="•"/>
            </a:pPr>
            <a:endParaRPr lang="en-GB" sz="1000" b="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0" dirty="0">
                <a:solidFill>
                  <a:schemeClr val="tx1"/>
                </a:solidFill>
                <a:latin typeface="Arial" panose="020B0604020202020204" pitchFamily="34" charset="0"/>
                <a:cs typeface="Arial" panose="020B0604020202020204" pitchFamily="34" charset="0"/>
              </a:rPr>
              <a:t>I</a:t>
            </a:r>
            <a:r>
              <a:rPr lang="en-GB" sz="2400" b="0" i="0" u="none" strike="noStrike" baseline="0" dirty="0">
                <a:solidFill>
                  <a:schemeClr val="tx1"/>
                </a:solidFill>
                <a:latin typeface="Arial" panose="020B0604020202020204" pitchFamily="34" charset="0"/>
                <a:cs typeface="Arial" panose="020B0604020202020204" pitchFamily="34" charset="0"/>
              </a:rPr>
              <a:t>ncreased use of the hashtag?</a:t>
            </a:r>
          </a:p>
          <a:p>
            <a:pPr marL="342900" indent="-342900">
              <a:buFont typeface="Arial" panose="020B0604020202020204" pitchFamily="34" charset="0"/>
              <a:buChar char="•"/>
            </a:pPr>
            <a:endParaRPr lang="en-GB" sz="1000" b="0" i="0" u="none" strike="noStrike" baseline="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0" dirty="0">
                <a:solidFill>
                  <a:schemeClr val="tx1"/>
                </a:solidFill>
                <a:latin typeface="Arial" panose="020B0604020202020204" pitchFamily="34" charset="0"/>
                <a:cs typeface="Arial" panose="020B0604020202020204" pitchFamily="34" charset="0"/>
              </a:rPr>
              <a:t>Increased website hits?</a:t>
            </a:r>
          </a:p>
          <a:p>
            <a:pPr marL="342900" indent="-342900">
              <a:buFont typeface="Arial" panose="020B0604020202020204" pitchFamily="34" charset="0"/>
              <a:buChar char="•"/>
            </a:pPr>
            <a:endParaRPr lang="en-GB" sz="1000" b="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0" i="0" u="none" strike="noStrike" baseline="0" dirty="0">
                <a:solidFill>
                  <a:schemeClr val="tx1"/>
                </a:solidFill>
                <a:latin typeface="Arial" panose="020B0604020202020204" pitchFamily="34" charset="0"/>
                <a:cs typeface="Arial" panose="020B0604020202020204" pitchFamily="34" charset="0"/>
              </a:rPr>
              <a:t>How many users watched a video that was shared?</a:t>
            </a:r>
          </a:p>
          <a:p>
            <a:pPr marL="342900" indent="-342900">
              <a:buFont typeface="Arial" panose="020B0604020202020204" pitchFamily="34" charset="0"/>
              <a:buChar char="•"/>
            </a:pPr>
            <a:endParaRPr lang="en-GB" sz="1000" b="0" i="0" u="none" strike="noStrike" baseline="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0" dirty="0">
                <a:solidFill>
                  <a:schemeClr val="tx1"/>
                </a:solidFill>
                <a:latin typeface="Arial" panose="020B0604020202020204" pitchFamily="34" charset="0"/>
                <a:cs typeface="Arial" panose="020B0604020202020204" pitchFamily="34" charset="0"/>
              </a:rPr>
              <a:t>Have people taken practical action?</a:t>
            </a:r>
            <a:endParaRPr lang="en-GB" sz="2400" b="0" i="0" u="none" strike="noStrike" baseline="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b="0" dirty="0">
              <a:solidFill>
                <a:schemeClr val="tx1"/>
              </a:solidFill>
            </a:endParaRPr>
          </a:p>
          <a:p>
            <a:pPr marL="342900" indent="-342900">
              <a:buFont typeface="Arial" panose="020B0604020202020204" pitchFamily="34" charset="0"/>
              <a:buChar char="•"/>
            </a:pPr>
            <a:endParaRPr lang="en-GB" sz="2400" b="0" dirty="0">
              <a:solidFill>
                <a:schemeClr val="tx1"/>
              </a:solidFill>
            </a:endParaRPr>
          </a:p>
        </p:txBody>
      </p:sp>
      <p:sp>
        <p:nvSpPr>
          <p:cNvPr id="9" name="Footer Placeholder 11">
            <a:extLst>
              <a:ext uri="{FF2B5EF4-FFF2-40B4-BE49-F238E27FC236}">
                <a16:creationId xmlns:a16="http://schemas.microsoft.com/office/drawing/2014/main" id="{50FF6D79-A734-487F-8F11-540D5DC839BD}"/>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5" name="Slide Number Placeholder 4">
            <a:extLst>
              <a:ext uri="{FF2B5EF4-FFF2-40B4-BE49-F238E27FC236}">
                <a16:creationId xmlns:a16="http://schemas.microsoft.com/office/drawing/2014/main" id="{ADBF39ED-E8B2-45F7-A2D5-9D7EE2719CC7}"/>
              </a:ext>
            </a:extLst>
          </p:cNvPr>
          <p:cNvSpPr>
            <a:spLocks noGrp="1"/>
          </p:cNvSpPr>
          <p:nvPr>
            <p:ph type="sldNum" sz="quarter" idx="12"/>
          </p:nvPr>
        </p:nvSpPr>
        <p:spPr/>
        <p:txBody>
          <a:bodyPr/>
          <a:lstStyle/>
          <a:p>
            <a:fld id="{1EB79DAB-90E4-4F14-9B31-761BB9951B41}" type="slidenum">
              <a:rPr lang="en-GB" smtClean="0">
                <a:solidFill>
                  <a:srgbClr val="3C3C41"/>
                </a:solidFill>
              </a:rPr>
              <a:pPr/>
              <a:t>21</a:t>
            </a:fld>
            <a:endParaRPr lang="en-GB" dirty="0">
              <a:solidFill>
                <a:srgbClr val="3C3C41"/>
              </a:solidFill>
            </a:endParaRPr>
          </a:p>
        </p:txBody>
      </p:sp>
      <p:pic>
        <p:nvPicPr>
          <p:cNvPr id="13314" name="Picture 2" descr="Free stock photo of bag, day, ecology">
            <a:extLst>
              <a:ext uri="{FF2B5EF4-FFF2-40B4-BE49-F238E27FC236}">
                <a16:creationId xmlns:a16="http://schemas.microsoft.com/office/drawing/2014/main" id="{E804D0FA-0054-4B65-80C6-7AD64F658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252" y="2382315"/>
            <a:ext cx="5392496" cy="359499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4A8EF197-E66D-4AED-82A3-87983B620C75}"/>
              </a:ext>
            </a:extLst>
          </p:cNvPr>
          <p:cNvGrpSpPr/>
          <p:nvPr/>
        </p:nvGrpSpPr>
        <p:grpSpPr>
          <a:xfrm>
            <a:off x="10138469" y="5995988"/>
            <a:ext cx="1825214" cy="914400"/>
            <a:chOff x="10138469" y="5995988"/>
            <a:chExt cx="1825214" cy="914400"/>
          </a:xfrm>
        </p:grpSpPr>
        <p:pic>
          <p:nvPicPr>
            <p:cNvPr id="14" name="Graphic 13" descr="Megaphone with solid fill">
              <a:extLst>
                <a:ext uri="{FF2B5EF4-FFF2-40B4-BE49-F238E27FC236}">
                  <a16:creationId xmlns:a16="http://schemas.microsoft.com/office/drawing/2014/main" id="{1B92E549-496A-423F-A878-55C84681BB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15" name="Graphic 14" descr="Mushroom with solid fill">
              <a:extLst>
                <a:ext uri="{FF2B5EF4-FFF2-40B4-BE49-F238E27FC236}">
                  <a16:creationId xmlns:a16="http://schemas.microsoft.com/office/drawing/2014/main" id="{79D46847-ADD4-4907-BB35-0D140362A5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130793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F4B0-0391-4A3A-9FC3-B85EF9AF53CA}"/>
              </a:ext>
            </a:extLst>
          </p:cNvPr>
          <p:cNvSpPr>
            <a:spLocks noGrp="1"/>
          </p:cNvSpPr>
          <p:nvPr>
            <p:ph type="title"/>
          </p:nvPr>
        </p:nvSpPr>
        <p:spPr/>
        <p:txBody>
          <a:bodyPr/>
          <a:lstStyle/>
          <a:p>
            <a:r>
              <a:rPr lang="en-GB" b="1" i="0" u="none" strike="noStrike" baseline="0" dirty="0">
                <a:latin typeface="Arial" panose="020B0604020202020204" pitchFamily="34" charset="0"/>
                <a:cs typeface="Arial" panose="020B0604020202020204" pitchFamily="34" charset="0"/>
              </a:rPr>
              <a:t>Lessons learnt?</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96834F5-412B-45A3-870B-B71BCDA452C6}"/>
              </a:ext>
            </a:extLst>
          </p:cNvPr>
          <p:cNvSpPr>
            <a:spLocks noGrp="1"/>
          </p:cNvSpPr>
          <p:nvPr>
            <p:ph sz="half" idx="1"/>
          </p:nvPr>
        </p:nvSpPr>
        <p:spPr/>
        <p:txBody>
          <a:bodyPr/>
          <a:lstStyle/>
          <a:p>
            <a:r>
              <a:rPr lang="en-GB" sz="2400" b="0" dirty="0">
                <a:solidFill>
                  <a:schemeClr val="tx1"/>
                </a:solidFill>
              </a:rPr>
              <a:t>What were your campaign’s strengths?</a:t>
            </a:r>
          </a:p>
          <a:p>
            <a:endParaRPr lang="en-GB" sz="2400" b="0" dirty="0">
              <a:solidFill>
                <a:schemeClr val="tx1"/>
              </a:solidFill>
            </a:endParaRPr>
          </a:p>
          <a:p>
            <a:r>
              <a:rPr lang="en-GB" sz="2400" b="0" dirty="0">
                <a:solidFill>
                  <a:schemeClr val="tx1"/>
                </a:solidFill>
              </a:rPr>
              <a:t>What were your campaign’s weaknesses?</a:t>
            </a:r>
          </a:p>
          <a:p>
            <a:endParaRPr lang="en-GB" sz="2400" b="0" dirty="0">
              <a:solidFill>
                <a:schemeClr val="tx1"/>
              </a:solidFill>
            </a:endParaRPr>
          </a:p>
          <a:p>
            <a:r>
              <a:rPr lang="en-GB" sz="2400" b="0" dirty="0">
                <a:solidFill>
                  <a:schemeClr val="tx1"/>
                </a:solidFill>
              </a:rPr>
              <a:t>What would you do differently next time?</a:t>
            </a:r>
          </a:p>
          <a:p>
            <a:endParaRPr lang="en-GB" dirty="0"/>
          </a:p>
        </p:txBody>
      </p:sp>
      <p:sp>
        <p:nvSpPr>
          <p:cNvPr id="7" name="Footer Placeholder 11">
            <a:extLst>
              <a:ext uri="{FF2B5EF4-FFF2-40B4-BE49-F238E27FC236}">
                <a16:creationId xmlns:a16="http://schemas.microsoft.com/office/drawing/2014/main" id="{F371DDA9-F836-4644-A7F5-95A1F07A91C0}"/>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6" name="Slide Number Placeholder 5">
            <a:extLst>
              <a:ext uri="{FF2B5EF4-FFF2-40B4-BE49-F238E27FC236}">
                <a16:creationId xmlns:a16="http://schemas.microsoft.com/office/drawing/2014/main" id="{F1A5C30D-8518-42E7-B218-F321323C0FA2}"/>
              </a:ext>
            </a:extLst>
          </p:cNvPr>
          <p:cNvSpPr>
            <a:spLocks noGrp="1"/>
          </p:cNvSpPr>
          <p:nvPr>
            <p:ph type="sldNum" sz="quarter" idx="12"/>
          </p:nvPr>
        </p:nvSpPr>
        <p:spPr/>
        <p:txBody>
          <a:bodyPr/>
          <a:lstStyle/>
          <a:p>
            <a:fld id="{1EB79DAB-90E4-4F14-9B31-761BB9951B41}" type="slidenum">
              <a:rPr lang="en-GB" smtClean="0">
                <a:solidFill>
                  <a:srgbClr val="3C3C41"/>
                </a:solidFill>
              </a:rPr>
              <a:pPr/>
              <a:t>22</a:t>
            </a:fld>
            <a:endParaRPr lang="en-GB" dirty="0">
              <a:solidFill>
                <a:srgbClr val="3C3C41"/>
              </a:solidFill>
            </a:endParaRPr>
          </a:p>
        </p:txBody>
      </p:sp>
      <p:grpSp>
        <p:nvGrpSpPr>
          <p:cNvPr id="12" name="Group 11">
            <a:extLst>
              <a:ext uri="{FF2B5EF4-FFF2-40B4-BE49-F238E27FC236}">
                <a16:creationId xmlns:a16="http://schemas.microsoft.com/office/drawing/2014/main" id="{C48DBF2E-D1FE-4427-9655-AFE40425EE42}"/>
              </a:ext>
            </a:extLst>
          </p:cNvPr>
          <p:cNvGrpSpPr/>
          <p:nvPr/>
        </p:nvGrpSpPr>
        <p:grpSpPr>
          <a:xfrm>
            <a:off x="10138469" y="5995988"/>
            <a:ext cx="1825214" cy="914400"/>
            <a:chOff x="10138469" y="5995988"/>
            <a:chExt cx="1825214" cy="914400"/>
          </a:xfrm>
        </p:grpSpPr>
        <p:pic>
          <p:nvPicPr>
            <p:cNvPr id="13" name="Graphic 12" descr="Megaphone with solid fill">
              <a:extLst>
                <a:ext uri="{FF2B5EF4-FFF2-40B4-BE49-F238E27FC236}">
                  <a16:creationId xmlns:a16="http://schemas.microsoft.com/office/drawing/2014/main" id="{8FD1FEA0-3002-4E6D-BB50-F37311B0B3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8469" y="5995988"/>
              <a:ext cx="914400" cy="914400"/>
            </a:xfrm>
            <a:prstGeom prst="rect">
              <a:avLst/>
            </a:prstGeom>
          </p:spPr>
        </p:pic>
        <p:pic>
          <p:nvPicPr>
            <p:cNvPr id="14" name="Graphic 13" descr="Mushroom with solid fill">
              <a:extLst>
                <a:ext uri="{FF2B5EF4-FFF2-40B4-BE49-F238E27FC236}">
                  <a16:creationId xmlns:a16="http://schemas.microsoft.com/office/drawing/2014/main" id="{97B71546-B11A-4ACD-AF43-AC5E67EF9E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9283" y="5995988"/>
              <a:ext cx="914400" cy="914400"/>
            </a:xfrm>
            <a:prstGeom prst="rect">
              <a:avLst/>
            </a:prstGeom>
          </p:spPr>
        </p:pic>
      </p:grpSp>
      <p:pic>
        <p:nvPicPr>
          <p:cNvPr id="18438" name="Picture 6" descr="Teacher, Learning, School, Teaching, Classroom">
            <a:extLst>
              <a:ext uri="{FF2B5EF4-FFF2-40B4-BE49-F238E27FC236}">
                <a16:creationId xmlns:a16="http://schemas.microsoft.com/office/drawing/2014/main" id="{AD44E551-901E-4B8B-BB61-5498EE2A2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8444" y="1916833"/>
            <a:ext cx="5356877" cy="3571251"/>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23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3C58-B06E-4D15-A5F9-4B7A7AAD478E}"/>
              </a:ext>
            </a:extLst>
          </p:cNvPr>
          <p:cNvSpPr>
            <a:spLocks noGrp="1"/>
          </p:cNvSpPr>
          <p:nvPr>
            <p:ph type="title"/>
          </p:nvPr>
        </p:nvSpPr>
        <p:spPr/>
        <p:txBody>
          <a:bodyPr/>
          <a:lstStyle/>
          <a:p>
            <a:r>
              <a:rPr lang="en-GB" i="0" u="none" strike="noStrike" baseline="0" dirty="0">
                <a:solidFill>
                  <a:srgbClr val="333333"/>
                </a:solidFill>
              </a:rPr>
              <a:t>Popular social media tools and platforms include:</a:t>
            </a:r>
            <a:endParaRPr lang="en-GB" sz="4800" dirty="0"/>
          </a:p>
        </p:txBody>
      </p:sp>
      <p:sp>
        <p:nvSpPr>
          <p:cNvPr id="3" name="Content Placeholder 2">
            <a:extLst>
              <a:ext uri="{FF2B5EF4-FFF2-40B4-BE49-F238E27FC236}">
                <a16:creationId xmlns:a16="http://schemas.microsoft.com/office/drawing/2014/main" id="{6A4A721A-2512-40A3-9EAC-380296D18BCC}"/>
              </a:ext>
            </a:extLst>
          </p:cNvPr>
          <p:cNvSpPr>
            <a:spLocks noGrp="1"/>
          </p:cNvSpPr>
          <p:nvPr>
            <p:ph idx="1"/>
          </p:nvPr>
        </p:nvSpPr>
        <p:spPr/>
        <p:txBody>
          <a:bodyPr/>
          <a:lstStyle/>
          <a:p>
            <a:pPr algn="l"/>
            <a:r>
              <a:rPr lang="en-GB" b="0" i="0" u="none" strike="noStrike" baseline="0" dirty="0">
                <a:solidFill>
                  <a:schemeClr val="tx1"/>
                </a:solidFill>
              </a:rPr>
              <a:t>• Blogs</a:t>
            </a:r>
          </a:p>
          <a:p>
            <a:pPr algn="l"/>
            <a:r>
              <a:rPr lang="en-GB" b="0" i="0" u="none" strike="noStrike" baseline="0" dirty="0">
                <a:solidFill>
                  <a:schemeClr val="tx1"/>
                </a:solidFill>
              </a:rPr>
              <a:t>• Facebook</a:t>
            </a:r>
          </a:p>
          <a:p>
            <a:pPr algn="l"/>
            <a:r>
              <a:rPr lang="en-GB" b="0" i="0" u="none" strike="noStrike" baseline="0" dirty="0">
                <a:solidFill>
                  <a:schemeClr val="tx1"/>
                </a:solidFill>
              </a:rPr>
              <a:t>• Twitter</a:t>
            </a:r>
          </a:p>
          <a:p>
            <a:pPr algn="l"/>
            <a:r>
              <a:rPr lang="en-GB" b="0" i="0" u="none" strike="noStrike" baseline="0" dirty="0">
                <a:solidFill>
                  <a:schemeClr val="tx1"/>
                </a:solidFill>
              </a:rPr>
              <a:t>• YouTube</a:t>
            </a:r>
          </a:p>
          <a:p>
            <a:pPr algn="l"/>
            <a:r>
              <a:rPr lang="en-GB" b="0" i="0" u="none" strike="noStrike" baseline="0" dirty="0">
                <a:solidFill>
                  <a:schemeClr val="tx1"/>
                </a:solidFill>
              </a:rPr>
              <a:t>• Vimeo</a:t>
            </a:r>
          </a:p>
          <a:p>
            <a:pPr algn="l"/>
            <a:r>
              <a:rPr lang="en-GB" b="0" i="0" u="none" strike="noStrike" baseline="0" dirty="0">
                <a:solidFill>
                  <a:schemeClr val="tx1"/>
                </a:solidFill>
              </a:rPr>
              <a:t>• Flickr</a:t>
            </a:r>
          </a:p>
          <a:p>
            <a:pPr algn="l"/>
            <a:r>
              <a:rPr lang="en-GB" b="0" i="0" u="none" strike="noStrike" baseline="0" dirty="0">
                <a:solidFill>
                  <a:schemeClr val="tx1"/>
                </a:solidFill>
              </a:rPr>
              <a:t>• Instagram</a:t>
            </a:r>
          </a:p>
          <a:p>
            <a:pPr algn="l"/>
            <a:r>
              <a:rPr lang="en-GB" b="0" i="0" u="none" strike="noStrike" baseline="0" dirty="0">
                <a:solidFill>
                  <a:schemeClr val="tx1"/>
                </a:solidFill>
              </a:rPr>
              <a:t>•</a:t>
            </a:r>
            <a:r>
              <a:rPr lang="en-GB" b="0" dirty="0">
                <a:solidFill>
                  <a:schemeClr val="tx1"/>
                </a:solidFill>
              </a:rPr>
              <a:t> </a:t>
            </a:r>
            <a:r>
              <a:rPr lang="en-GB" b="0" dirty="0" err="1">
                <a:solidFill>
                  <a:schemeClr val="tx1"/>
                </a:solidFill>
              </a:rPr>
              <a:t>TikTok</a:t>
            </a:r>
            <a:endParaRPr lang="en-GB" b="0" i="0" u="none" strike="noStrike" baseline="0" dirty="0">
              <a:solidFill>
                <a:schemeClr val="tx1"/>
              </a:solidFill>
            </a:endParaRPr>
          </a:p>
        </p:txBody>
      </p:sp>
      <p:sp>
        <p:nvSpPr>
          <p:cNvPr id="8" name="Footer Placeholder 11">
            <a:extLst>
              <a:ext uri="{FF2B5EF4-FFF2-40B4-BE49-F238E27FC236}">
                <a16:creationId xmlns:a16="http://schemas.microsoft.com/office/drawing/2014/main" id="{DD1379C6-309A-4E97-892E-62649A1E84BE}"/>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4" name="Slide Number Placeholder 3">
            <a:extLst>
              <a:ext uri="{FF2B5EF4-FFF2-40B4-BE49-F238E27FC236}">
                <a16:creationId xmlns:a16="http://schemas.microsoft.com/office/drawing/2014/main" id="{7A157C59-DE62-478C-B872-DAF85B28B9F8}"/>
              </a:ext>
            </a:extLst>
          </p:cNvPr>
          <p:cNvSpPr>
            <a:spLocks noGrp="1"/>
          </p:cNvSpPr>
          <p:nvPr>
            <p:ph type="sldNum" sz="quarter" idx="12"/>
          </p:nvPr>
        </p:nvSpPr>
        <p:spPr/>
        <p:txBody>
          <a:bodyPr/>
          <a:lstStyle/>
          <a:p>
            <a:fld id="{1EB79DAB-90E4-4F14-9B31-761BB9951B41}" type="slidenum">
              <a:rPr lang="en-GB" smtClean="0"/>
              <a:pPr/>
              <a:t>3</a:t>
            </a:fld>
            <a:endParaRPr lang="en-GB" dirty="0"/>
          </a:p>
        </p:txBody>
      </p:sp>
      <p:pic>
        <p:nvPicPr>
          <p:cNvPr id="2050" name="Picture 2" descr="Person Holding Turned-on Android Smartphone">
            <a:extLst>
              <a:ext uri="{FF2B5EF4-FFF2-40B4-BE49-F238E27FC236}">
                <a16:creationId xmlns:a16="http://schemas.microsoft.com/office/drawing/2014/main" id="{92EBE942-1E2A-410D-A0F0-86BC56EF0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623" y="2130374"/>
            <a:ext cx="6731374" cy="378773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B768E955-31A4-4715-85D5-93486CFABBC5}"/>
              </a:ext>
            </a:extLst>
          </p:cNvPr>
          <p:cNvGrpSpPr/>
          <p:nvPr/>
        </p:nvGrpSpPr>
        <p:grpSpPr>
          <a:xfrm>
            <a:off x="10138469" y="5995988"/>
            <a:ext cx="1825214" cy="914400"/>
            <a:chOff x="10138469" y="5995988"/>
            <a:chExt cx="1825214" cy="914400"/>
          </a:xfrm>
        </p:grpSpPr>
        <p:pic>
          <p:nvPicPr>
            <p:cNvPr id="13" name="Graphic 12" descr="Megaphone with solid fill">
              <a:extLst>
                <a:ext uri="{FF2B5EF4-FFF2-40B4-BE49-F238E27FC236}">
                  <a16:creationId xmlns:a16="http://schemas.microsoft.com/office/drawing/2014/main" id="{4170307D-C9D5-4EB6-9816-9E615F11D5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14" name="Graphic 13" descr="Mushroom with solid fill">
              <a:extLst>
                <a:ext uri="{FF2B5EF4-FFF2-40B4-BE49-F238E27FC236}">
                  <a16:creationId xmlns:a16="http://schemas.microsoft.com/office/drawing/2014/main" id="{7ECD57E2-1E40-42C8-89B4-FB1383C0D3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375163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6A4B-12BE-4DBA-8264-EFD6014EC995}"/>
              </a:ext>
            </a:extLst>
          </p:cNvPr>
          <p:cNvSpPr>
            <a:spLocks noGrp="1"/>
          </p:cNvSpPr>
          <p:nvPr>
            <p:ph type="title"/>
          </p:nvPr>
        </p:nvSpPr>
        <p:spPr/>
        <p:txBody>
          <a:bodyPr/>
          <a:lstStyle/>
          <a:p>
            <a:r>
              <a:rPr lang="en-GB" dirty="0"/>
              <a:t>Your task</a:t>
            </a:r>
          </a:p>
        </p:txBody>
      </p:sp>
      <p:sp>
        <p:nvSpPr>
          <p:cNvPr id="3" name="Content Placeholder 2">
            <a:extLst>
              <a:ext uri="{FF2B5EF4-FFF2-40B4-BE49-F238E27FC236}">
                <a16:creationId xmlns:a16="http://schemas.microsoft.com/office/drawing/2014/main" id="{E447BFE4-6619-423E-AED5-EF26F3980717}"/>
              </a:ext>
            </a:extLst>
          </p:cNvPr>
          <p:cNvSpPr>
            <a:spLocks noGrp="1"/>
          </p:cNvSpPr>
          <p:nvPr>
            <p:ph idx="1"/>
          </p:nvPr>
        </p:nvSpPr>
        <p:spPr>
          <a:xfrm>
            <a:off x="431800" y="1916832"/>
            <a:ext cx="6840369" cy="4536356"/>
          </a:xfrm>
        </p:spPr>
        <p:txBody>
          <a:bodyPr/>
          <a:lstStyle/>
          <a:p>
            <a:r>
              <a:rPr lang="en-GB" dirty="0">
                <a:solidFill>
                  <a:schemeClr val="accent1"/>
                </a:solidFill>
              </a:rPr>
              <a:t>Imagine you are </a:t>
            </a:r>
            <a:r>
              <a:rPr lang="en-GB" i="0" u="none" strike="noStrike" baseline="0" dirty="0">
                <a:solidFill>
                  <a:schemeClr val="accent1"/>
                </a:solidFill>
              </a:rPr>
              <a:t>social media experts.</a:t>
            </a:r>
          </a:p>
          <a:p>
            <a:endParaRPr lang="en-GB" b="0" dirty="0">
              <a:solidFill>
                <a:schemeClr val="tx1"/>
              </a:solidFill>
            </a:endParaRPr>
          </a:p>
          <a:p>
            <a:pPr algn="l"/>
            <a:r>
              <a:rPr lang="en-GB" b="0" i="0" u="none" strike="noStrike" baseline="0" dirty="0">
                <a:solidFill>
                  <a:srgbClr val="333333"/>
                </a:solidFill>
              </a:rPr>
              <a:t>Your client would like your help to plan and prepare a social media campaign to raise awareness of an environmental issue or topic through your setting’s social media platforms.</a:t>
            </a:r>
            <a:endParaRPr lang="en-GB" b="0" dirty="0">
              <a:solidFill>
                <a:schemeClr val="tx1"/>
              </a:solidFill>
            </a:endParaRPr>
          </a:p>
        </p:txBody>
      </p:sp>
      <p:sp>
        <p:nvSpPr>
          <p:cNvPr id="8" name="Footer Placeholder 11">
            <a:extLst>
              <a:ext uri="{FF2B5EF4-FFF2-40B4-BE49-F238E27FC236}">
                <a16:creationId xmlns:a16="http://schemas.microsoft.com/office/drawing/2014/main" id="{F4EA00C1-933D-4541-A675-1A0D8FC1A651}"/>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4" name="Slide Number Placeholder 3">
            <a:extLst>
              <a:ext uri="{FF2B5EF4-FFF2-40B4-BE49-F238E27FC236}">
                <a16:creationId xmlns:a16="http://schemas.microsoft.com/office/drawing/2014/main" id="{994367EE-C079-46F7-B0E0-8DE920C36ACC}"/>
              </a:ext>
            </a:extLst>
          </p:cNvPr>
          <p:cNvSpPr>
            <a:spLocks noGrp="1"/>
          </p:cNvSpPr>
          <p:nvPr>
            <p:ph type="sldNum" sz="quarter" idx="12"/>
          </p:nvPr>
        </p:nvSpPr>
        <p:spPr/>
        <p:txBody>
          <a:bodyPr/>
          <a:lstStyle/>
          <a:p>
            <a:fld id="{1EB79DAB-90E4-4F14-9B31-761BB9951B41}" type="slidenum">
              <a:rPr lang="en-GB" smtClean="0"/>
              <a:pPr/>
              <a:t>4</a:t>
            </a:fld>
            <a:endParaRPr lang="en-GB" dirty="0"/>
          </a:p>
        </p:txBody>
      </p:sp>
      <p:grpSp>
        <p:nvGrpSpPr>
          <p:cNvPr id="12" name="Group 11">
            <a:extLst>
              <a:ext uri="{FF2B5EF4-FFF2-40B4-BE49-F238E27FC236}">
                <a16:creationId xmlns:a16="http://schemas.microsoft.com/office/drawing/2014/main" id="{8A993A03-431A-440D-B45F-8168F3680946}"/>
              </a:ext>
            </a:extLst>
          </p:cNvPr>
          <p:cNvGrpSpPr/>
          <p:nvPr/>
        </p:nvGrpSpPr>
        <p:grpSpPr>
          <a:xfrm>
            <a:off x="10138469" y="5995988"/>
            <a:ext cx="1825214" cy="914400"/>
            <a:chOff x="10138469" y="5995988"/>
            <a:chExt cx="1825214" cy="914400"/>
          </a:xfrm>
        </p:grpSpPr>
        <p:pic>
          <p:nvPicPr>
            <p:cNvPr id="13" name="Graphic 12" descr="Megaphone with solid fill">
              <a:extLst>
                <a:ext uri="{FF2B5EF4-FFF2-40B4-BE49-F238E27FC236}">
                  <a16:creationId xmlns:a16="http://schemas.microsoft.com/office/drawing/2014/main" id="{9373BAAA-CFEE-482A-B756-D0C01224D1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8469" y="5995988"/>
              <a:ext cx="914400" cy="914400"/>
            </a:xfrm>
            <a:prstGeom prst="rect">
              <a:avLst/>
            </a:prstGeom>
          </p:spPr>
        </p:pic>
        <p:pic>
          <p:nvPicPr>
            <p:cNvPr id="14" name="Graphic 13" descr="Mushroom with solid fill">
              <a:extLst>
                <a:ext uri="{FF2B5EF4-FFF2-40B4-BE49-F238E27FC236}">
                  <a16:creationId xmlns:a16="http://schemas.microsoft.com/office/drawing/2014/main" id="{273F4137-ABDA-486E-9B2F-25124ADB72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49283" y="5995988"/>
              <a:ext cx="914400" cy="914400"/>
            </a:xfrm>
            <a:prstGeom prst="rect">
              <a:avLst/>
            </a:prstGeom>
          </p:spPr>
        </p:pic>
      </p:grpSp>
      <p:pic>
        <p:nvPicPr>
          <p:cNvPr id="4100" name="Picture 4" descr="selective focus photography of woman reading book while sitting at bench">
            <a:extLst>
              <a:ext uri="{FF2B5EF4-FFF2-40B4-BE49-F238E27FC236}">
                <a16:creationId xmlns:a16="http://schemas.microsoft.com/office/drawing/2014/main" id="{54D78622-7BA1-457F-A7E8-3E4B7360B1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7700" y="2034583"/>
            <a:ext cx="4762500" cy="3176588"/>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80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ED2E3-3A82-4831-A2DE-EBE668963868}"/>
              </a:ext>
            </a:extLst>
          </p:cNvPr>
          <p:cNvSpPr>
            <a:spLocks noGrp="1"/>
          </p:cNvSpPr>
          <p:nvPr>
            <p:ph type="title"/>
          </p:nvPr>
        </p:nvSpPr>
        <p:spPr/>
        <p:txBody>
          <a:bodyPr/>
          <a:lstStyle/>
          <a:p>
            <a:r>
              <a:rPr lang="en-GB" dirty="0"/>
              <a:t>Research your topic</a:t>
            </a:r>
          </a:p>
        </p:txBody>
      </p:sp>
      <p:sp>
        <p:nvSpPr>
          <p:cNvPr id="3" name="Content Placeholder 2">
            <a:extLst>
              <a:ext uri="{FF2B5EF4-FFF2-40B4-BE49-F238E27FC236}">
                <a16:creationId xmlns:a16="http://schemas.microsoft.com/office/drawing/2014/main" id="{C5C8DF90-BEA9-4D8C-A285-D0E11F2E115B}"/>
              </a:ext>
            </a:extLst>
          </p:cNvPr>
          <p:cNvSpPr>
            <a:spLocks noGrp="1"/>
          </p:cNvSpPr>
          <p:nvPr>
            <p:ph idx="1"/>
          </p:nvPr>
        </p:nvSpPr>
        <p:spPr>
          <a:xfrm>
            <a:off x="276860" y="1790187"/>
            <a:ext cx="11638280" cy="4536356"/>
          </a:xfrm>
        </p:spPr>
        <p:txBody>
          <a:bodyPr/>
          <a:lstStyle/>
          <a:p>
            <a:pPr marL="457200" indent="-457200" algn="l">
              <a:buFont typeface="+mj-lt"/>
              <a:buAutoNum type="arabicPeriod"/>
            </a:pPr>
            <a:r>
              <a:rPr lang="en-GB" i="0" u="none" strike="noStrike" baseline="0" dirty="0">
                <a:solidFill>
                  <a:srgbClr val="333333"/>
                </a:solidFill>
              </a:rPr>
              <a:t>Who</a:t>
            </a:r>
            <a:r>
              <a:rPr lang="en-GB" b="0" i="0" u="none" strike="noStrike" baseline="0" dirty="0">
                <a:solidFill>
                  <a:srgbClr val="333333"/>
                </a:solidFill>
              </a:rPr>
              <a:t> or what is the campaign going to be about? Who or what does it affect?</a:t>
            </a:r>
          </a:p>
          <a:p>
            <a:pPr marL="457200" indent="-457200" algn="l">
              <a:buFont typeface="+mj-lt"/>
              <a:buAutoNum type="arabicPeriod"/>
            </a:pPr>
            <a:endParaRPr lang="en-GB" sz="1200" b="0" i="0" u="none" strike="noStrike" baseline="0" dirty="0">
              <a:solidFill>
                <a:srgbClr val="333333"/>
              </a:solidFill>
            </a:endParaRPr>
          </a:p>
          <a:p>
            <a:pPr marL="457200" indent="-457200" algn="l">
              <a:buFont typeface="+mj-lt"/>
              <a:buAutoNum type="arabicPeriod"/>
            </a:pPr>
            <a:r>
              <a:rPr lang="en-GB" i="0" u="none" strike="noStrike" baseline="0" dirty="0">
                <a:solidFill>
                  <a:srgbClr val="333333"/>
                </a:solidFill>
              </a:rPr>
              <a:t>What</a:t>
            </a:r>
            <a:r>
              <a:rPr lang="en-GB" b="0" i="0" u="none" strike="noStrike" baseline="0" dirty="0">
                <a:solidFill>
                  <a:srgbClr val="333333"/>
                </a:solidFill>
              </a:rPr>
              <a:t> has, or is happening? What does it mean? What are the key facts?</a:t>
            </a:r>
          </a:p>
          <a:p>
            <a:pPr marL="457200" indent="-457200" algn="l">
              <a:buFont typeface="+mj-lt"/>
              <a:buAutoNum type="arabicPeriod"/>
            </a:pPr>
            <a:endParaRPr lang="en-GB" sz="1200" b="0" i="0" u="none" strike="noStrike" baseline="0" dirty="0">
              <a:solidFill>
                <a:srgbClr val="333333"/>
              </a:solidFill>
            </a:endParaRPr>
          </a:p>
          <a:p>
            <a:pPr marL="457200" indent="-457200" algn="l">
              <a:buFont typeface="+mj-lt"/>
              <a:buAutoNum type="arabicPeriod"/>
            </a:pPr>
            <a:r>
              <a:rPr lang="en-GB" i="0" u="none" strike="noStrike" baseline="0" dirty="0">
                <a:solidFill>
                  <a:srgbClr val="333333"/>
                </a:solidFill>
              </a:rPr>
              <a:t>When</a:t>
            </a:r>
            <a:r>
              <a:rPr lang="en-GB" b="0" i="0" u="none" strike="noStrike" baseline="0" dirty="0">
                <a:solidFill>
                  <a:srgbClr val="333333"/>
                </a:solidFill>
              </a:rPr>
              <a:t> has, or is it taking place? Has it been going on for a long time? Is it a new phenomenon?</a:t>
            </a:r>
          </a:p>
          <a:p>
            <a:pPr marL="457200" indent="-457200" algn="l">
              <a:buFont typeface="+mj-lt"/>
              <a:buAutoNum type="arabicPeriod"/>
            </a:pPr>
            <a:endParaRPr lang="en-GB" sz="1200" b="0" i="0" u="none" strike="noStrike" baseline="0" dirty="0">
              <a:solidFill>
                <a:srgbClr val="333333"/>
              </a:solidFill>
            </a:endParaRPr>
          </a:p>
          <a:p>
            <a:pPr marL="457200" indent="-457200" algn="l">
              <a:buFont typeface="+mj-lt"/>
              <a:buAutoNum type="arabicPeriod"/>
            </a:pPr>
            <a:r>
              <a:rPr lang="en-GB" i="0" u="none" strike="noStrike" baseline="0" dirty="0">
                <a:solidFill>
                  <a:srgbClr val="333333"/>
                </a:solidFill>
              </a:rPr>
              <a:t>Where</a:t>
            </a:r>
            <a:r>
              <a:rPr lang="en-GB" b="0" i="0" u="none" strike="noStrike" baseline="0" dirty="0">
                <a:solidFill>
                  <a:srgbClr val="333333"/>
                </a:solidFill>
              </a:rPr>
              <a:t> has, or is it taking place? Is it a local issue? National? International?</a:t>
            </a:r>
          </a:p>
          <a:p>
            <a:pPr marL="457200" indent="-457200" algn="l">
              <a:buFont typeface="+mj-lt"/>
              <a:buAutoNum type="arabicPeriod"/>
            </a:pPr>
            <a:endParaRPr lang="en-GB" sz="1200" b="0" i="0" u="none" strike="noStrike" baseline="0" dirty="0">
              <a:solidFill>
                <a:srgbClr val="333333"/>
              </a:solidFill>
            </a:endParaRPr>
          </a:p>
          <a:p>
            <a:pPr marL="457200" indent="-457200" algn="l">
              <a:buFont typeface="+mj-lt"/>
              <a:buAutoNum type="arabicPeriod"/>
            </a:pPr>
            <a:r>
              <a:rPr lang="en-GB" i="0" u="none" strike="noStrike" baseline="0" dirty="0">
                <a:solidFill>
                  <a:srgbClr val="333333"/>
                </a:solidFill>
              </a:rPr>
              <a:t>Why</a:t>
            </a:r>
            <a:r>
              <a:rPr lang="en-GB" b="0" i="0" u="none" strike="noStrike" baseline="0" dirty="0">
                <a:solidFill>
                  <a:srgbClr val="333333"/>
                </a:solidFill>
              </a:rPr>
              <a:t> is </a:t>
            </a:r>
            <a:r>
              <a:rPr lang="en-GB" b="0" i="0" u="none" strike="noStrike" baseline="0" dirty="0">
                <a:solidFill>
                  <a:schemeClr val="tx1"/>
                </a:solidFill>
              </a:rPr>
              <a:t>it happening, or why did it happen? Why does the general public need to know about it?</a:t>
            </a:r>
          </a:p>
          <a:p>
            <a:pPr marL="457200" indent="-457200" algn="l">
              <a:buFont typeface="+mj-lt"/>
              <a:buAutoNum type="arabicPeriod"/>
            </a:pPr>
            <a:endParaRPr lang="en-GB" sz="1200" b="0" i="0" u="none" strike="noStrike" baseline="0" dirty="0">
              <a:solidFill>
                <a:srgbClr val="333333"/>
              </a:solidFill>
            </a:endParaRPr>
          </a:p>
          <a:p>
            <a:pPr marL="457200" indent="-457200" algn="l">
              <a:buFont typeface="+mj-lt"/>
              <a:buAutoNum type="arabicPeriod"/>
            </a:pPr>
            <a:r>
              <a:rPr lang="en-GB" i="0" u="none" strike="noStrike" baseline="0" dirty="0">
                <a:solidFill>
                  <a:srgbClr val="333333"/>
                </a:solidFill>
              </a:rPr>
              <a:t>How</a:t>
            </a:r>
            <a:r>
              <a:rPr lang="en-GB" b="0" i="0" u="none" strike="noStrike" baseline="0" dirty="0">
                <a:solidFill>
                  <a:srgbClr val="333333"/>
                </a:solidFill>
              </a:rPr>
              <a:t> can people get involved in the campaign? Do you want people </a:t>
            </a:r>
            <a:br>
              <a:rPr lang="en-GB" b="0" dirty="0">
                <a:solidFill>
                  <a:srgbClr val="333333"/>
                </a:solidFill>
              </a:rPr>
            </a:br>
            <a:r>
              <a:rPr lang="en-GB" b="0" i="0" u="none" strike="noStrike" baseline="0" dirty="0">
                <a:solidFill>
                  <a:srgbClr val="333333"/>
                </a:solidFill>
              </a:rPr>
              <a:t>to take action? Learn something new? Change their habits?</a:t>
            </a:r>
            <a:endParaRPr lang="en-GB" dirty="0"/>
          </a:p>
        </p:txBody>
      </p:sp>
      <p:sp>
        <p:nvSpPr>
          <p:cNvPr id="9" name="Footer Placeholder 11">
            <a:extLst>
              <a:ext uri="{FF2B5EF4-FFF2-40B4-BE49-F238E27FC236}">
                <a16:creationId xmlns:a16="http://schemas.microsoft.com/office/drawing/2014/main" id="{BB662A47-F92C-42FD-87D5-CC44D8685D5B}"/>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4" name="Slide Number Placeholder 3">
            <a:extLst>
              <a:ext uri="{FF2B5EF4-FFF2-40B4-BE49-F238E27FC236}">
                <a16:creationId xmlns:a16="http://schemas.microsoft.com/office/drawing/2014/main" id="{C94080C6-01E1-471A-976D-CAB1518ADC24}"/>
              </a:ext>
            </a:extLst>
          </p:cNvPr>
          <p:cNvSpPr>
            <a:spLocks noGrp="1"/>
          </p:cNvSpPr>
          <p:nvPr>
            <p:ph type="sldNum" sz="quarter" idx="12"/>
          </p:nvPr>
        </p:nvSpPr>
        <p:spPr/>
        <p:txBody>
          <a:bodyPr/>
          <a:lstStyle/>
          <a:p>
            <a:fld id="{1EB79DAB-90E4-4F14-9B31-761BB9951B41}" type="slidenum">
              <a:rPr lang="en-GB" smtClean="0"/>
              <a:pPr/>
              <a:t>5</a:t>
            </a:fld>
            <a:endParaRPr lang="en-GB" dirty="0"/>
          </a:p>
        </p:txBody>
      </p:sp>
      <p:pic>
        <p:nvPicPr>
          <p:cNvPr id="6" name="Graphic 5" descr="Desk with solid fill">
            <a:extLst>
              <a:ext uri="{FF2B5EF4-FFF2-40B4-BE49-F238E27FC236}">
                <a16:creationId xmlns:a16="http://schemas.microsoft.com/office/drawing/2014/main" id="{31E5C221-99B5-49EF-8F16-32E3C3B981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24232" y="188446"/>
            <a:ext cx="1757083" cy="1757083"/>
          </a:xfrm>
          <a:prstGeom prst="rect">
            <a:avLst/>
          </a:prstGeom>
        </p:spPr>
      </p:pic>
      <p:grpSp>
        <p:nvGrpSpPr>
          <p:cNvPr id="13" name="Group 12">
            <a:extLst>
              <a:ext uri="{FF2B5EF4-FFF2-40B4-BE49-F238E27FC236}">
                <a16:creationId xmlns:a16="http://schemas.microsoft.com/office/drawing/2014/main" id="{D16A415B-1E97-47BD-B56F-69FF03851E26}"/>
              </a:ext>
            </a:extLst>
          </p:cNvPr>
          <p:cNvGrpSpPr/>
          <p:nvPr/>
        </p:nvGrpSpPr>
        <p:grpSpPr>
          <a:xfrm>
            <a:off x="10089926" y="5956301"/>
            <a:ext cx="1825214" cy="914400"/>
            <a:chOff x="10138469" y="5995988"/>
            <a:chExt cx="1825214" cy="914400"/>
          </a:xfrm>
        </p:grpSpPr>
        <p:pic>
          <p:nvPicPr>
            <p:cNvPr id="14" name="Graphic 13" descr="Megaphone with solid fill">
              <a:extLst>
                <a:ext uri="{FF2B5EF4-FFF2-40B4-BE49-F238E27FC236}">
                  <a16:creationId xmlns:a16="http://schemas.microsoft.com/office/drawing/2014/main" id="{C69F6BEC-5C2C-48BA-A375-F146D6489E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8469" y="5995988"/>
              <a:ext cx="914400" cy="914400"/>
            </a:xfrm>
            <a:prstGeom prst="rect">
              <a:avLst/>
            </a:prstGeom>
          </p:spPr>
        </p:pic>
        <p:pic>
          <p:nvPicPr>
            <p:cNvPr id="15" name="Graphic 14" descr="Mushroom with solid fill">
              <a:extLst>
                <a:ext uri="{FF2B5EF4-FFF2-40B4-BE49-F238E27FC236}">
                  <a16:creationId xmlns:a16="http://schemas.microsoft.com/office/drawing/2014/main" id="{6A17C3D4-DBDE-4F19-980E-231C0F438A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246371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your social media campaign</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pPr marL="0" lvl="2" indent="0">
              <a:buNone/>
            </a:pPr>
            <a:r>
              <a:rPr lang="en-GB" b="1" i="0" u="none" strike="noStrike" baseline="0" dirty="0">
                <a:solidFill>
                  <a:schemeClr val="tx1"/>
                </a:solidFill>
              </a:rPr>
              <a:t>S – </a:t>
            </a:r>
            <a:r>
              <a:rPr lang="en-GB" b="0" i="0" u="none" strike="noStrike" baseline="0" dirty="0">
                <a:solidFill>
                  <a:schemeClr val="tx1"/>
                </a:solidFill>
              </a:rPr>
              <a:t>Specific</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M – </a:t>
            </a:r>
            <a:r>
              <a:rPr lang="en-GB" b="0" i="0" u="none" strike="noStrike" baseline="0" dirty="0">
                <a:solidFill>
                  <a:schemeClr val="tx1"/>
                </a:solidFill>
              </a:rPr>
              <a:t>Measurable </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A – </a:t>
            </a:r>
            <a:r>
              <a:rPr lang="en-GB" b="0" i="0" u="none" strike="noStrike" baseline="0" dirty="0">
                <a:solidFill>
                  <a:schemeClr val="tx1"/>
                </a:solidFill>
              </a:rPr>
              <a:t>Achievable</a:t>
            </a:r>
            <a:r>
              <a:rPr lang="en-GB" b="1" i="0" u="none" strike="noStrike" baseline="0" dirty="0">
                <a:solidFill>
                  <a:schemeClr val="tx1"/>
                </a:solidFill>
              </a:rPr>
              <a:t> </a:t>
            </a:r>
          </a:p>
          <a:p>
            <a:pPr marL="0" lvl="2" indent="0">
              <a:buNone/>
            </a:pPr>
            <a:endParaRPr lang="en-GB" sz="1200" b="1" i="0" u="none" strike="noStrike" baseline="0" dirty="0">
              <a:solidFill>
                <a:schemeClr val="tx1"/>
              </a:solidFill>
            </a:endParaRPr>
          </a:p>
          <a:p>
            <a:pPr marL="0" lvl="2" indent="0">
              <a:buNone/>
            </a:pPr>
            <a:r>
              <a:rPr lang="en-GB" b="1" i="0" u="none" strike="noStrike" baseline="0" dirty="0">
                <a:solidFill>
                  <a:schemeClr val="tx1"/>
                </a:solidFill>
              </a:rPr>
              <a:t>R – </a:t>
            </a:r>
            <a:r>
              <a:rPr lang="en-GB" b="0" i="0" u="none" strike="noStrike" baseline="0" dirty="0">
                <a:solidFill>
                  <a:schemeClr val="tx1"/>
                </a:solidFill>
              </a:rPr>
              <a:t>Relevant </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T – </a:t>
            </a:r>
            <a:r>
              <a:rPr lang="en-GB" b="0" i="0" u="none" strike="noStrike" baseline="0" dirty="0">
                <a:solidFill>
                  <a:schemeClr val="tx1"/>
                </a:solidFill>
              </a:rPr>
              <a:t>Time bound </a:t>
            </a:r>
          </a:p>
        </p:txBody>
      </p:sp>
      <p:sp>
        <p:nvSpPr>
          <p:cNvPr id="8" name="Footer Placeholder 11">
            <a:extLst>
              <a:ext uri="{FF2B5EF4-FFF2-40B4-BE49-F238E27FC236}">
                <a16:creationId xmlns:a16="http://schemas.microsoft.com/office/drawing/2014/main" id="{E5BC19C1-FC40-4F10-981B-1995C2A05BFC}"/>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4" name="Slide Number Placeholder 3">
            <a:extLst>
              <a:ext uri="{FF2B5EF4-FFF2-40B4-BE49-F238E27FC236}">
                <a16:creationId xmlns:a16="http://schemas.microsoft.com/office/drawing/2014/main" id="{C475C4D7-91E2-4C84-BD7B-D43F9054E24F}"/>
              </a:ext>
            </a:extLst>
          </p:cNvPr>
          <p:cNvSpPr>
            <a:spLocks noGrp="1"/>
          </p:cNvSpPr>
          <p:nvPr>
            <p:ph type="sldNum" sz="quarter" idx="12"/>
          </p:nvPr>
        </p:nvSpPr>
        <p:spPr/>
        <p:txBody>
          <a:bodyPr/>
          <a:lstStyle/>
          <a:p>
            <a:fld id="{1EB79DAB-90E4-4F14-9B31-761BB9951B41}" type="slidenum">
              <a:rPr lang="en-GB" smtClean="0"/>
              <a:pPr/>
              <a:t>6</a:t>
            </a:fld>
            <a:endParaRPr lang="en-GB" dirty="0"/>
          </a:p>
        </p:txBody>
      </p:sp>
      <p:pic>
        <p:nvPicPr>
          <p:cNvPr id="3074" name="Picture 2" descr="Selective Focus Photo of Person Writing">
            <a:extLst>
              <a:ext uri="{FF2B5EF4-FFF2-40B4-BE49-F238E27FC236}">
                <a16:creationId xmlns:a16="http://schemas.microsoft.com/office/drawing/2014/main" id="{198B4C88-ABB0-43B1-9B76-F1058E0B0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251" y="1831975"/>
            <a:ext cx="6099949" cy="406663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D56388C0-5A66-490B-A518-27509FD00076}"/>
              </a:ext>
            </a:extLst>
          </p:cNvPr>
          <p:cNvGrpSpPr/>
          <p:nvPr/>
        </p:nvGrpSpPr>
        <p:grpSpPr>
          <a:xfrm>
            <a:off x="10138469" y="5995988"/>
            <a:ext cx="1825214" cy="914400"/>
            <a:chOff x="10138469" y="5995988"/>
            <a:chExt cx="1825214" cy="914400"/>
          </a:xfrm>
        </p:grpSpPr>
        <p:pic>
          <p:nvPicPr>
            <p:cNvPr id="13" name="Graphic 12" descr="Megaphone with solid fill">
              <a:extLst>
                <a:ext uri="{FF2B5EF4-FFF2-40B4-BE49-F238E27FC236}">
                  <a16:creationId xmlns:a16="http://schemas.microsoft.com/office/drawing/2014/main" id="{9D68597E-E667-4BB8-9606-88E4DB2540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14" name="Graphic 13" descr="Mushroom with solid fill">
              <a:extLst>
                <a:ext uri="{FF2B5EF4-FFF2-40B4-BE49-F238E27FC236}">
                  <a16:creationId xmlns:a16="http://schemas.microsoft.com/office/drawing/2014/main" id="{C1E345F7-30B7-4FA5-A032-C15C01E060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111518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your social media campaign</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pPr marL="538163" indent="-538163" algn="l"/>
            <a:r>
              <a:rPr lang="en-GB" b="1" i="0" u="none" strike="noStrike" baseline="0" dirty="0">
                <a:solidFill>
                  <a:schemeClr val="tx1"/>
                </a:solidFill>
              </a:rPr>
              <a:t>S – Specific </a:t>
            </a:r>
            <a:r>
              <a:rPr lang="en-GB" b="0" i="0" u="none" strike="noStrike" baseline="0" dirty="0">
                <a:solidFill>
                  <a:schemeClr val="tx1"/>
                </a:solidFill>
              </a:rPr>
              <a:t>e.g. we want to run a campaign to raise awareness of the importance of saving water.</a:t>
            </a:r>
          </a:p>
          <a:p>
            <a:pPr algn="l"/>
            <a:endParaRPr lang="en-GB" sz="1200" b="0" i="0" u="none" strike="noStrike" baseline="0" dirty="0">
              <a:solidFill>
                <a:schemeClr val="tx1"/>
              </a:solidFill>
            </a:endParaRPr>
          </a:p>
          <a:p>
            <a:pPr algn="l"/>
            <a:r>
              <a:rPr lang="en-GB" b="1" i="0" u="none" strike="noStrike" baseline="0" dirty="0">
                <a:solidFill>
                  <a:schemeClr val="tx1"/>
                </a:solidFill>
              </a:rPr>
              <a:t>M – Measurable </a:t>
            </a:r>
            <a:r>
              <a:rPr lang="en-GB" b="0" i="0" u="none" strike="noStrike" baseline="0" dirty="0">
                <a:solidFill>
                  <a:schemeClr val="tx1"/>
                </a:solidFill>
              </a:rPr>
              <a:t>e.g. </a:t>
            </a:r>
            <a:r>
              <a:rPr lang="en-GB" b="0" dirty="0">
                <a:solidFill>
                  <a:schemeClr val="tx1"/>
                </a:solidFill>
              </a:rPr>
              <a:t>w</a:t>
            </a:r>
            <a:r>
              <a:rPr lang="en-GB" b="0" i="0" u="none" strike="noStrike" baseline="0" dirty="0">
                <a:solidFill>
                  <a:schemeClr val="tx1"/>
                </a:solidFill>
              </a:rPr>
              <a:t>e want to increase our followers on Twitter by 5%.</a:t>
            </a:r>
          </a:p>
          <a:p>
            <a:pPr algn="l"/>
            <a:endParaRPr lang="en-GB" sz="1200" b="0" i="0" u="none" strike="noStrike" baseline="0" dirty="0">
              <a:solidFill>
                <a:schemeClr val="tx1"/>
              </a:solidFill>
            </a:endParaRPr>
          </a:p>
          <a:p>
            <a:pPr marL="538163" indent="-538163" algn="l"/>
            <a:r>
              <a:rPr lang="en-GB" b="1" i="0" u="none" strike="noStrike" baseline="0" dirty="0">
                <a:solidFill>
                  <a:schemeClr val="tx1"/>
                </a:solidFill>
              </a:rPr>
              <a:t>A – Achievable </a:t>
            </a:r>
            <a:r>
              <a:rPr lang="en-GB" b="0" i="0" u="none" strike="noStrike" baseline="0" dirty="0">
                <a:solidFill>
                  <a:schemeClr val="tx1"/>
                </a:solidFill>
              </a:rPr>
              <a:t>e.g. there’s no point trying to plan a social media campaign to raise awareness of the importance of saving water across the world.  It would be very hard to achieve. How about looking to raise awareness amongst the parents and guardians at your setting?</a:t>
            </a:r>
          </a:p>
        </p:txBody>
      </p:sp>
      <p:sp>
        <p:nvSpPr>
          <p:cNvPr id="9" name="Footer Placeholder 11">
            <a:extLst>
              <a:ext uri="{FF2B5EF4-FFF2-40B4-BE49-F238E27FC236}">
                <a16:creationId xmlns:a16="http://schemas.microsoft.com/office/drawing/2014/main" id="{74B6E58A-5E44-448E-983E-98D9A666E25D}"/>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4" name="Slide Number Placeholder 3">
            <a:extLst>
              <a:ext uri="{FF2B5EF4-FFF2-40B4-BE49-F238E27FC236}">
                <a16:creationId xmlns:a16="http://schemas.microsoft.com/office/drawing/2014/main" id="{4FCAD5AE-3E81-4F0C-A16C-8F193AC30ED9}"/>
              </a:ext>
            </a:extLst>
          </p:cNvPr>
          <p:cNvSpPr>
            <a:spLocks noGrp="1"/>
          </p:cNvSpPr>
          <p:nvPr>
            <p:ph type="sldNum" sz="quarter" idx="12"/>
          </p:nvPr>
        </p:nvSpPr>
        <p:spPr/>
        <p:txBody>
          <a:bodyPr/>
          <a:lstStyle/>
          <a:p>
            <a:fld id="{1EB79DAB-90E4-4F14-9B31-761BB9951B41}" type="slidenum">
              <a:rPr lang="en-GB" smtClean="0"/>
              <a:pPr/>
              <a:t>7</a:t>
            </a:fld>
            <a:endParaRPr lang="en-GB" dirty="0"/>
          </a:p>
        </p:txBody>
      </p:sp>
      <p:pic>
        <p:nvPicPr>
          <p:cNvPr id="6" name="Graphic 5" descr="Ruler with solid fill">
            <a:extLst>
              <a:ext uri="{FF2B5EF4-FFF2-40B4-BE49-F238E27FC236}">
                <a16:creationId xmlns:a16="http://schemas.microsoft.com/office/drawing/2014/main" id="{191061BB-275B-4CF4-9681-2952DD7F15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29900" y="3081557"/>
            <a:ext cx="1083609" cy="1083609"/>
          </a:xfrm>
          <a:prstGeom prst="rect">
            <a:avLst/>
          </a:prstGeom>
        </p:spPr>
      </p:pic>
      <p:grpSp>
        <p:nvGrpSpPr>
          <p:cNvPr id="13" name="Group 12">
            <a:extLst>
              <a:ext uri="{FF2B5EF4-FFF2-40B4-BE49-F238E27FC236}">
                <a16:creationId xmlns:a16="http://schemas.microsoft.com/office/drawing/2014/main" id="{6D948E9C-4186-44B8-BCEA-456750E9F4EF}"/>
              </a:ext>
            </a:extLst>
          </p:cNvPr>
          <p:cNvGrpSpPr/>
          <p:nvPr/>
        </p:nvGrpSpPr>
        <p:grpSpPr>
          <a:xfrm>
            <a:off x="10138469" y="5995988"/>
            <a:ext cx="1825214" cy="914400"/>
            <a:chOff x="10138469" y="5995988"/>
            <a:chExt cx="1825214" cy="914400"/>
          </a:xfrm>
        </p:grpSpPr>
        <p:pic>
          <p:nvPicPr>
            <p:cNvPr id="14" name="Graphic 13" descr="Megaphone with solid fill">
              <a:extLst>
                <a:ext uri="{FF2B5EF4-FFF2-40B4-BE49-F238E27FC236}">
                  <a16:creationId xmlns:a16="http://schemas.microsoft.com/office/drawing/2014/main" id="{0B0D4A57-01CD-4E37-ADC0-529805404F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8469" y="5995988"/>
              <a:ext cx="914400" cy="914400"/>
            </a:xfrm>
            <a:prstGeom prst="rect">
              <a:avLst/>
            </a:prstGeom>
          </p:spPr>
        </p:pic>
        <p:pic>
          <p:nvPicPr>
            <p:cNvPr id="15" name="Graphic 14" descr="Mushroom with solid fill">
              <a:extLst>
                <a:ext uri="{FF2B5EF4-FFF2-40B4-BE49-F238E27FC236}">
                  <a16:creationId xmlns:a16="http://schemas.microsoft.com/office/drawing/2014/main" id="{C8A21104-A5C9-462E-9FC1-BD47563AC0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195151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your social media campaign</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pPr marL="538163" indent="-538163" algn="l"/>
            <a:r>
              <a:rPr lang="en-GB" b="1" i="0" u="none" strike="noStrike" baseline="0" dirty="0">
                <a:solidFill>
                  <a:schemeClr val="tx1"/>
                </a:solidFill>
              </a:rPr>
              <a:t>R – Relevant </a:t>
            </a:r>
            <a:r>
              <a:rPr lang="en-GB" b="0" i="0" u="none" strike="noStrike" baseline="0" dirty="0">
                <a:solidFill>
                  <a:schemeClr val="tx1"/>
                </a:solidFill>
              </a:rPr>
              <a:t>e.g. </a:t>
            </a:r>
            <a:r>
              <a:rPr lang="en-GB" b="0" dirty="0">
                <a:solidFill>
                  <a:schemeClr val="tx1"/>
                </a:solidFill>
              </a:rPr>
              <a:t>t</a:t>
            </a:r>
            <a:r>
              <a:rPr lang="en-GB" b="0" i="0" u="none" strike="noStrike" baseline="0" dirty="0">
                <a:solidFill>
                  <a:schemeClr val="tx1"/>
                </a:solidFill>
              </a:rPr>
              <a:t>he whole purpose is to run a social media campaign to raise awareness of an environmental issue or topic. If your plan is to raise awareness of a new restaurant that’s opening, then it’s not relevant.</a:t>
            </a:r>
          </a:p>
          <a:p>
            <a:pPr algn="l"/>
            <a:endParaRPr lang="en-GB" sz="1200" b="0" i="0" u="none" strike="noStrike" baseline="0" dirty="0">
              <a:solidFill>
                <a:schemeClr val="tx1"/>
              </a:solidFill>
            </a:endParaRPr>
          </a:p>
          <a:p>
            <a:pPr marL="538163" indent="-538163" algn="l"/>
            <a:r>
              <a:rPr lang="en-GB" b="1" i="0" u="none" strike="noStrike" baseline="0" dirty="0">
                <a:solidFill>
                  <a:schemeClr val="tx1"/>
                </a:solidFill>
              </a:rPr>
              <a:t>T – Time bound </a:t>
            </a:r>
            <a:r>
              <a:rPr lang="en-GB" b="0" i="0" u="none" strike="noStrike" baseline="0" dirty="0">
                <a:solidFill>
                  <a:schemeClr val="tx1"/>
                </a:solidFill>
              </a:rPr>
              <a:t>e.g. is what you have planned achievable in the time you have available? </a:t>
            </a:r>
            <a:endParaRPr lang="en-GB" dirty="0">
              <a:solidFill>
                <a:schemeClr val="tx1"/>
              </a:solidFill>
            </a:endParaRPr>
          </a:p>
        </p:txBody>
      </p:sp>
      <p:sp>
        <p:nvSpPr>
          <p:cNvPr id="9" name="Footer Placeholder 11">
            <a:extLst>
              <a:ext uri="{FF2B5EF4-FFF2-40B4-BE49-F238E27FC236}">
                <a16:creationId xmlns:a16="http://schemas.microsoft.com/office/drawing/2014/main" id="{243601B2-6768-431D-BE81-61A826C5C6C1}"/>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6" name="Slide Number Placeholder 5">
            <a:extLst>
              <a:ext uri="{FF2B5EF4-FFF2-40B4-BE49-F238E27FC236}">
                <a16:creationId xmlns:a16="http://schemas.microsoft.com/office/drawing/2014/main" id="{1838184C-3732-44A6-97CD-7C290839895A}"/>
              </a:ext>
            </a:extLst>
          </p:cNvPr>
          <p:cNvSpPr>
            <a:spLocks noGrp="1"/>
          </p:cNvSpPr>
          <p:nvPr>
            <p:ph type="sldNum" sz="quarter" idx="12"/>
          </p:nvPr>
        </p:nvSpPr>
        <p:spPr/>
        <p:txBody>
          <a:bodyPr/>
          <a:lstStyle/>
          <a:p>
            <a:fld id="{1EB79DAB-90E4-4F14-9B31-761BB9951B41}" type="slidenum">
              <a:rPr lang="en-GB" smtClean="0"/>
              <a:pPr/>
              <a:t>8</a:t>
            </a:fld>
            <a:endParaRPr lang="en-GB" dirty="0"/>
          </a:p>
        </p:txBody>
      </p:sp>
      <p:pic>
        <p:nvPicPr>
          <p:cNvPr id="5" name="Graphic 4" descr="Stopwatch 66% with solid fill">
            <a:extLst>
              <a:ext uri="{FF2B5EF4-FFF2-40B4-BE49-F238E27FC236}">
                <a16:creationId xmlns:a16="http://schemas.microsoft.com/office/drawing/2014/main" id="{23619FA9-1034-4B11-AE11-08D360A1F6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866" y="4668773"/>
            <a:ext cx="1947134" cy="1947134"/>
          </a:xfrm>
          <a:prstGeom prst="rect">
            <a:avLst/>
          </a:prstGeom>
        </p:spPr>
      </p:pic>
      <p:grpSp>
        <p:nvGrpSpPr>
          <p:cNvPr id="13" name="Group 12">
            <a:extLst>
              <a:ext uri="{FF2B5EF4-FFF2-40B4-BE49-F238E27FC236}">
                <a16:creationId xmlns:a16="http://schemas.microsoft.com/office/drawing/2014/main" id="{BC00B0B1-E4BD-40FA-B34F-9FA1B6EC6B91}"/>
              </a:ext>
            </a:extLst>
          </p:cNvPr>
          <p:cNvGrpSpPr/>
          <p:nvPr/>
        </p:nvGrpSpPr>
        <p:grpSpPr>
          <a:xfrm>
            <a:off x="10138469" y="5995988"/>
            <a:ext cx="1825214" cy="914400"/>
            <a:chOff x="10138469" y="5995988"/>
            <a:chExt cx="1825214" cy="914400"/>
          </a:xfrm>
        </p:grpSpPr>
        <p:pic>
          <p:nvPicPr>
            <p:cNvPr id="14" name="Graphic 13" descr="Megaphone with solid fill">
              <a:extLst>
                <a:ext uri="{FF2B5EF4-FFF2-40B4-BE49-F238E27FC236}">
                  <a16:creationId xmlns:a16="http://schemas.microsoft.com/office/drawing/2014/main" id="{593F596C-A9BA-441B-BB70-44825D11B6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8469" y="5995988"/>
              <a:ext cx="914400" cy="914400"/>
            </a:xfrm>
            <a:prstGeom prst="rect">
              <a:avLst/>
            </a:prstGeom>
          </p:spPr>
        </p:pic>
        <p:pic>
          <p:nvPicPr>
            <p:cNvPr id="15" name="Graphic 14" descr="Mushroom with solid fill">
              <a:extLst>
                <a:ext uri="{FF2B5EF4-FFF2-40B4-BE49-F238E27FC236}">
                  <a16:creationId xmlns:a16="http://schemas.microsoft.com/office/drawing/2014/main" id="{763BD040-43C1-4E7C-ABD0-90F08BD59B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4264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6BE61-90DB-487D-B112-9F6FA3CA5438}"/>
              </a:ext>
            </a:extLst>
          </p:cNvPr>
          <p:cNvSpPr>
            <a:spLocks noGrp="1"/>
          </p:cNvSpPr>
          <p:nvPr>
            <p:ph type="title"/>
          </p:nvPr>
        </p:nvSpPr>
        <p:spPr/>
        <p:txBody>
          <a:bodyPr/>
          <a:lstStyle/>
          <a:p>
            <a:r>
              <a:rPr lang="en-GB" dirty="0"/>
              <a:t>Are your key messages:</a:t>
            </a:r>
          </a:p>
        </p:txBody>
      </p:sp>
      <p:sp>
        <p:nvSpPr>
          <p:cNvPr id="3" name="Content Placeholder 2">
            <a:extLst>
              <a:ext uri="{FF2B5EF4-FFF2-40B4-BE49-F238E27FC236}">
                <a16:creationId xmlns:a16="http://schemas.microsoft.com/office/drawing/2014/main" id="{B669A45A-D847-4C79-A53B-DB5ADDB6B2D2}"/>
              </a:ext>
            </a:extLst>
          </p:cNvPr>
          <p:cNvSpPr>
            <a:spLocks noGrp="1"/>
          </p:cNvSpPr>
          <p:nvPr>
            <p:ph idx="1"/>
          </p:nvPr>
        </p:nvSpPr>
        <p:spPr>
          <a:xfrm>
            <a:off x="431800" y="1916832"/>
            <a:ext cx="7668708" cy="4536356"/>
          </a:xfrm>
        </p:spPr>
        <p:txBody>
          <a:bodyPr/>
          <a:lstStyle/>
          <a:p>
            <a:pPr marL="342900" indent="-342900" algn="l">
              <a:buFont typeface="+mj-lt"/>
              <a:buAutoNum type="arabicPeriod"/>
            </a:pPr>
            <a:r>
              <a:rPr lang="en-GB" b="1" i="0" u="none" strike="noStrike" baseline="0" dirty="0">
                <a:solidFill>
                  <a:schemeClr val="tx1"/>
                </a:solidFill>
              </a:rPr>
              <a:t>Concise? </a:t>
            </a:r>
            <a:r>
              <a:rPr lang="en-GB" b="0" i="0" u="none" strike="noStrike" baseline="0" dirty="0">
                <a:solidFill>
                  <a:schemeClr val="tx1"/>
                </a:solidFill>
              </a:rPr>
              <a:t>Are</a:t>
            </a:r>
            <a:r>
              <a:rPr lang="en-GB" b="0" i="0" u="none" strike="noStrike" dirty="0">
                <a:solidFill>
                  <a:schemeClr val="tx1"/>
                </a:solidFill>
              </a:rPr>
              <a:t> they </a:t>
            </a:r>
            <a:r>
              <a:rPr lang="en-GB" b="0" i="0" u="none" strike="noStrike" baseline="0" dirty="0">
                <a:solidFill>
                  <a:schemeClr val="tx1"/>
                </a:solidFill>
              </a:rPr>
              <a:t>easy to understand? Make your language concise, professional, and to the point.</a:t>
            </a:r>
          </a:p>
          <a:p>
            <a:pPr marL="342900" indent="-342900" algn="l">
              <a:buFont typeface="+mj-lt"/>
              <a:buAutoNum type="arabicPeriod"/>
            </a:pPr>
            <a:endParaRPr lang="en-GB" b="0" i="0" u="none" strike="noStrike" baseline="0" dirty="0">
              <a:solidFill>
                <a:schemeClr val="tx1"/>
              </a:solidFill>
            </a:endParaRPr>
          </a:p>
          <a:p>
            <a:pPr marL="342900" indent="-342900" algn="l">
              <a:buFont typeface="+mj-lt"/>
              <a:buAutoNum type="arabicPeriod"/>
            </a:pPr>
            <a:r>
              <a:rPr lang="en-GB" b="1" i="0" u="none" strike="noStrike" baseline="0" dirty="0">
                <a:solidFill>
                  <a:schemeClr val="tx1"/>
                </a:solidFill>
              </a:rPr>
              <a:t>Simple? </a:t>
            </a:r>
            <a:r>
              <a:rPr lang="en-GB" b="0" i="0" u="none" strike="noStrike" baseline="0" dirty="0">
                <a:solidFill>
                  <a:schemeClr val="tx1"/>
                </a:solidFill>
              </a:rPr>
              <a:t>Straightforward language; minimal jargon and acronyms.</a:t>
            </a:r>
          </a:p>
          <a:p>
            <a:pPr marL="342900" indent="-342900" algn="l">
              <a:buFont typeface="+mj-lt"/>
              <a:buAutoNum type="arabicPeriod"/>
            </a:pPr>
            <a:endParaRPr lang="en-GB" b="0" i="0" u="none" strike="noStrike" baseline="0" dirty="0">
              <a:solidFill>
                <a:schemeClr val="tx1"/>
              </a:solidFill>
            </a:endParaRPr>
          </a:p>
          <a:p>
            <a:pPr marL="342900" indent="-342900" algn="l">
              <a:buFont typeface="+mj-lt"/>
              <a:buAutoNum type="arabicPeriod"/>
            </a:pPr>
            <a:r>
              <a:rPr lang="en-GB" b="1" i="0" u="none" strike="noStrike" baseline="0" dirty="0">
                <a:solidFill>
                  <a:schemeClr val="tx1"/>
                </a:solidFill>
              </a:rPr>
              <a:t>Memorable? </a:t>
            </a:r>
            <a:r>
              <a:rPr lang="en-GB" b="0" i="0" u="none" strike="noStrike" baseline="0" dirty="0">
                <a:solidFill>
                  <a:schemeClr val="tx1"/>
                </a:solidFill>
              </a:rPr>
              <a:t>Easy to remember and repeat.</a:t>
            </a:r>
          </a:p>
          <a:p>
            <a:pPr marL="342900" indent="-342900" algn="l">
              <a:buFont typeface="+mj-lt"/>
              <a:buAutoNum type="arabicPeriod"/>
            </a:pPr>
            <a:endParaRPr lang="en-GB" b="0" i="0" u="none" strike="noStrike" baseline="0" dirty="0">
              <a:solidFill>
                <a:schemeClr val="tx1"/>
              </a:solidFill>
            </a:endParaRPr>
          </a:p>
          <a:p>
            <a:pPr marL="342900" indent="-342900" algn="l">
              <a:buFont typeface="+mj-lt"/>
              <a:buAutoNum type="arabicPeriod"/>
            </a:pPr>
            <a:r>
              <a:rPr lang="en-GB" dirty="0">
                <a:solidFill>
                  <a:schemeClr val="tx1"/>
                </a:solidFill>
              </a:rPr>
              <a:t>P</a:t>
            </a:r>
            <a:r>
              <a:rPr lang="en-GB" b="1" i="0" u="none" strike="noStrike" baseline="0" dirty="0">
                <a:solidFill>
                  <a:schemeClr val="tx1"/>
                </a:solidFill>
              </a:rPr>
              <a:t>ositive? </a:t>
            </a:r>
            <a:r>
              <a:rPr lang="en-GB" b="0" i="0" u="none" strike="noStrike" baseline="0" dirty="0">
                <a:solidFill>
                  <a:schemeClr val="tx1"/>
                </a:solidFill>
              </a:rPr>
              <a:t>Present solutions to stimulate action instead of problems.</a:t>
            </a:r>
            <a:endParaRPr lang="en-GB" dirty="0">
              <a:solidFill>
                <a:schemeClr val="tx1"/>
              </a:solidFill>
            </a:endParaRPr>
          </a:p>
        </p:txBody>
      </p:sp>
      <p:sp>
        <p:nvSpPr>
          <p:cNvPr id="8" name="Footer Placeholder 11">
            <a:extLst>
              <a:ext uri="{FF2B5EF4-FFF2-40B4-BE49-F238E27FC236}">
                <a16:creationId xmlns:a16="http://schemas.microsoft.com/office/drawing/2014/main" id="{93AEFB99-44DB-45D0-91E1-804B1DC0A9EF}"/>
              </a:ext>
            </a:extLst>
          </p:cNvPr>
          <p:cNvSpPr>
            <a:spLocks noGrp="1"/>
          </p:cNvSpPr>
          <p:nvPr>
            <p:ph type="ftr" sz="quarter" idx="11"/>
          </p:nvPr>
        </p:nvSpPr>
        <p:spPr>
          <a:xfrm>
            <a:off x="7767769" y="32404"/>
            <a:ext cx="3993178" cy="312084"/>
          </a:xfrm>
        </p:spPr>
        <p:txBody>
          <a:bodyPr/>
          <a:lstStyle/>
          <a:p>
            <a:r>
              <a:rPr lang="en-GB" sz="1000" dirty="0"/>
              <a:t>Campaigning for nature - Running a social media campaign</a:t>
            </a:r>
          </a:p>
        </p:txBody>
      </p:sp>
      <p:sp>
        <p:nvSpPr>
          <p:cNvPr id="4" name="Slide Number Placeholder 3">
            <a:extLst>
              <a:ext uri="{FF2B5EF4-FFF2-40B4-BE49-F238E27FC236}">
                <a16:creationId xmlns:a16="http://schemas.microsoft.com/office/drawing/2014/main" id="{43165A73-67D9-48D6-B3BC-9B3467A6D9C7}"/>
              </a:ext>
            </a:extLst>
          </p:cNvPr>
          <p:cNvSpPr>
            <a:spLocks noGrp="1"/>
          </p:cNvSpPr>
          <p:nvPr>
            <p:ph type="sldNum" sz="quarter" idx="12"/>
          </p:nvPr>
        </p:nvSpPr>
        <p:spPr/>
        <p:txBody>
          <a:bodyPr/>
          <a:lstStyle/>
          <a:p>
            <a:fld id="{1EB79DAB-90E4-4F14-9B31-761BB9951B41}" type="slidenum">
              <a:rPr lang="en-GB" smtClean="0"/>
              <a:pPr/>
              <a:t>9</a:t>
            </a:fld>
            <a:endParaRPr lang="en-GB" dirty="0"/>
          </a:p>
        </p:txBody>
      </p:sp>
      <p:pic>
        <p:nvPicPr>
          <p:cNvPr id="5122" name="Picture 2" descr="Black Dart Hit a Bullseye">
            <a:extLst>
              <a:ext uri="{FF2B5EF4-FFF2-40B4-BE49-F238E27FC236}">
                <a16:creationId xmlns:a16="http://schemas.microsoft.com/office/drawing/2014/main" id="{CE31F4DA-6B44-4C6B-B9CC-EAC40B80AE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508" y="2663728"/>
            <a:ext cx="3354519" cy="2232212"/>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53BCDAF-0D8F-4EFE-83BE-21477E845C2A}"/>
              </a:ext>
            </a:extLst>
          </p:cNvPr>
          <p:cNvGrpSpPr/>
          <p:nvPr/>
        </p:nvGrpSpPr>
        <p:grpSpPr>
          <a:xfrm>
            <a:off x="10138469" y="5995988"/>
            <a:ext cx="1825214" cy="914400"/>
            <a:chOff x="10138469" y="5995988"/>
            <a:chExt cx="1825214" cy="914400"/>
          </a:xfrm>
        </p:grpSpPr>
        <p:pic>
          <p:nvPicPr>
            <p:cNvPr id="13" name="Graphic 12" descr="Megaphone with solid fill">
              <a:extLst>
                <a:ext uri="{FF2B5EF4-FFF2-40B4-BE49-F238E27FC236}">
                  <a16:creationId xmlns:a16="http://schemas.microsoft.com/office/drawing/2014/main" id="{59408668-EDA0-4785-B423-9D1A42FE13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69" y="5995988"/>
              <a:ext cx="914400" cy="914400"/>
            </a:xfrm>
            <a:prstGeom prst="rect">
              <a:avLst/>
            </a:prstGeom>
          </p:spPr>
        </p:pic>
        <p:pic>
          <p:nvPicPr>
            <p:cNvPr id="14" name="Graphic 13" descr="Mushroom with solid fill">
              <a:extLst>
                <a:ext uri="{FF2B5EF4-FFF2-40B4-BE49-F238E27FC236}">
                  <a16:creationId xmlns:a16="http://schemas.microsoft.com/office/drawing/2014/main" id="{91D09A83-9FCC-4B66-BB40-40CBACCE8D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49283" y="5995988"/>
              <a:ext cx="914400" cy="914400"/>
            </a:xfrm>
            <a:prstGeom prst="rect">
              <a:avLst/>
            </a:prstGeom>
          </p:spPr>
        </p:pic>
      </p:grpSp>
    </p:spTree>
    <p:extLst>
      <p:ext uri="{BB962C8B-B14F-4D97-AF65-F5344CB8AC3E}">
        <p14:creationId xmlns:p14="http://schemas.microsoft.com/office/powerpoint/2010/main" val="111061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RW PPT 2010 Final">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extLst>
    <a:ext uri="{05A4C25C-085E-4340-85A3-A5531E510DB2}">
      <thm15:themeFamily xmlns:thm15="http://schemas.microsoft.com/office/thememl/2012/main" name="NRW Careers Powerpoint new.potx" id="{4D2FCC45-9375-40F3-83DD-BBDBAAE1DA9F}" vid="{EE16A186-36FB-458B-B077-B406BF8831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NRW Word Document" ma:contentTypeID="0x01010067EB80C5FE939D4A9B3D8BA62129B7F50100DA4E5B902E6BCD4E9E3AABE753494A72" ma:contentTypeVersion="86" ma:contentTypeDescription="" ma:contentTypeScope="" ma:versionID="4d2e11c8306603db6b026ee5d2bae21b">
  <xsd:schema xmlns:xsd="http://www.w3.org/2001/XMLSchema" xmlns:xs="http://www.w3.org/2001/XMLSchema" xmlns:p="http://schemas.microsoft.com/office/2006/metadata/properties" xmlns:ns2="9be56660-2c31-41ef-bc00-23e72f632f2a" targetNamespace="http://schemas.microsoft.com/office/2006/metadata/properties" ma:root="true" ma:fieldsID="fad5621eca9005155c0768d2b344999b"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9be56660-2c31-41ef-bc00-23e72f632f2a">ACCE-732857244-115</_dlc_DocId>
    <_dlc_DocIdUrl xmlns="9be56660-2c31-41ef-bc00-23e72f632f2a">
      <Url>https://cyfoethnaturiolcymru.sharepoint.com/teams/are/esd/apr/_layouts/15/DocIdRedir.aspx?ID=ACCE-732857244-115</Url>
      <Description>ACCE-732857244-115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78499d3b-94a8-4059-8763-489d4400b14a" ContentTypeId="0x01010067EB80C5FE939D4A9B3D8BA62129B7F5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DBE9FA3-57F6-4AB1-B53C-A09CDCACB693}"/>
</file>

<file path=customXml/itemProps2.xml><?xml version="1.0" encoding="utf-8"?>
<ds:datastoreItem xmlns:ds="http://schemas.openxmlformats.org/officeDocument/2006/customXml" ds:itemID="{2543D987-7CEC-4F1B-ACD5-8422B7B04AF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08F30A-2B79-4066-A4C4-985B6AD99F2A}">
  <ds:schemaRefs>
    <ds:schemaRef ds:uri="http://schemas.microsoft.com/sharepoint/v3/contenttype/forms"/>
  </ds:schemaRefs>
</ds:datastoreItem>
</file>

<file path=customXml/itemProps4.xml><?xml version="1.0" encoding="utf-8"?>
<ds:datastoreItem xmlns:ds="http://schemas.openxmlformats.org/officeDocument/2006/customXml" ds:itemID="{B6C849BD-AC92-45B8-A131-687E45DDCDA1}"/>
</file>

<file path=customXml/itemProps5.xml><?xml version="1.0" encoding="utf-8"?>
<ds:datastoreItem xmlns:ds="http://schemas.openxmlformats.org/officeDocument/2006/customXml" ds:itemID="{AB2395E8-3356-4426-8DF7-DDD867274380}"/>
</file>

<file path=docProps/app.xml><?xml version="1.0" encoding="utf-8"?>
<Properties xmlns="http://schemas.openxmlformats.org/officeDocument/2006/extended-properties" xmlns:vt="http://schemas.openxmlformats.org/officeDocument/2006/docPropsVTypes">
  <Template/>
  <TotalTime>397</TotalTime>
  <Words>1441</Words>
  <Application>Microsoft Office PowerPoint</Application>
  <PresentationFormat>Widescreen</PresentationFormat>
  <Paragraphs>227</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Gotham-Bold</vt:lpstr>
      <vt:lpstr>Wingdings</vt:lpstr>
      <vt:lpstr>NRW PPT 2010 Final</vt:lpstr>
      <vt:lpstr>   Campaigning for nature –  Running a social media campaign     </vt:lpstr>
      <vt:lpstr>What is social media?</vt:lpstr>
      <vt:lpstr>Popular social media tools and platforms include:</vt:lpstr>
      <vt:lpstr>Your task</vt:lpstr>
      <vt:lpstr>Research your topic</vt:lpstr>
      <vt:lpstr>Set SMART objectives for your social media campaign</vt:lpstr>
      <vt:lpstr>Set SMART objectives for your social media campaign</vt:lpstr>
      <vt:lpstr>Set SMART objectives for your social media campaign</vt:lpstr>
      <vt:lpstr>Are your key messages:</vt:lpstr>
      <vt:lpstr>Who’s the audience?</vt:lpstr>
      <vt:lpstr>Risks/challenges</vt:lpstr>
      <vt:lpstr>Social media platform</vt:lpstr>
      <vt:lpstr>A successful campaign will:</vt:lpstr>
      <vt:lpstr>Tone – How will the campaign make the audience feel?</vt:lpstr>
      <vt:lpstr>Drafting posts - visual styles and techniques</vt:lpstr>
      <vt:lpstr>Drafting posts - Writing a script for the social media posts</vt:lpstr>
      <vt:lpstr>Drafting posts - Writing a script for the social media posts</vt:lpstr>
      <vt:lpstr>Drafting posts - Writing a script for the social media posts</vt:lpstr>
      <vt:lpstr>Scheduling your posts</vt:lpstr>
      <vt:lpstr>During the campaign</vt:lpstr>
      <vt:lpstr>Identifying success</vt:lpstr>
      <vt:lpstr>Lessons learnt?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Natural Childhood</dc:title>
  <dc:creator>Clarke, Karen</dc:creator>
  <cp:lastModifiedBy>Hughes, Ffion</cp:lastModifiedBy>
  <cp:revision>6</cp:revision>
  <dcterms:created xsi:type="dcterms:W3CDTF">2020-12-15T11:59:18Z</dcterms:created>
  <dcterms:modified xsi:type="dcterms:W3CDTF">2022-02-09T07:30:38Z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0x01010067EB80C5FE939D4A9B3D8BA62129B7F50100DA4E5B902E6BCD4E9E3AABE753494A72</vt:lpwstr>
  </property>
  <property fmtid="{D5CDD505-2E9C-101B-9397-08002B2CF9AE}" pid="3" name="_dlc_DocIdItemGuid">
    <vt:lpwstr>641f5886-1096-4058-862a-e1b167f19903</vt:lpwstr>
  </property>
</Properties>
</file>