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sldIdLst>
    <p:sldId id="273" r:id="rId6"/>
    <p:sldId id="289" r:id="rId7"/>
    <p:sldId id="311" r:id="rId8"/>
    <p:sldId id="290" r:id="rId9"/>
    <p:sldId id="298" r:id="rId10"/>
    <p:sldId id="274" r:id="rId11"/>
    <p:sldId id="275" r:id="rId12"/>
    <p:sldId id="291" r:id="rId13"/>
    <p:sldId id="306" r:id="rId14"/>
    <p:sldId id="293" r:id="rId15"/>
    <p:sldId id="283" r:id="rId16"/>
    <p:sldId id="300" r:id="rId17"/>
    <p:sldId id="301" r:id="rId18"/>
    <p:sldId id="281" r:id="rId19"/>
    <p:sldId id="310" r:id="rId20"/>
    <p:sldId id="294" r:id="rId21"/>
    <p:sldId id="307" r:id="rId22"/>
    <p:sldId id="299" r:id="rId23"/>
    <p:sldId id="284" r:id="rId24"/>
    <p:sldId id="292" r:id="rId25"/>
    <p:sldId id="295" r:id="rId26"/>
    <p:sldId id="277" r:id="rId27"/>
    <p:sldId id="297" r:id="rId28"/>
    <p:sldId id="296" r:id="rId29"/>
    <p:sldId id="278" r:id="rId30"/>
    <p:sldId id="308" r:id="rId31"/>
    <p:sldId id="309" r:id="rId32"/>
    <p:sldId id="279" r:id="rId33"/>
    <p:sldId id="287" r:id="rId34"/>
    <p:sldId id="302" r:id="rId35"/>
    <p:sldId id="303" r:id="rId36"/>
    <p:sldId id="288" r:id="rId37"/>
    <p:sldId id="286" r:id="rId38"/>
    <p:sldId id="305" r:id="rId39"/>
    <p:sldId id="280" r:id="rId40"/>
    <p:sldId id="304" r:id="rId4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695CFA-2B01-44EB-AD7F-AB0D099F840C}">
          <p14:sldIdLst>
            <p14:sldId id="273"/>
            <p14:sldId id="289"/>
            <p14:sldId id="311"/>
            <p14:sldId id="290"/>
            <p14:sldId id="298"/>
            <p14:sldId id="274"/>
            <p14:sldId id="275"/>
            <p14:sldId id="291"/>
            <p14:sldId id="306"/>
            <p14:sldId id="293"/>
            <p14:sldId id="283"/>
            <p14:sldId id="300"/>
            <p14:sldId id="301"/>
            <p14:sldId id="281"/>
            <p14:sldId id="310"/>
            <p14:sldId id="294"/>
            <p14:sldId id="307"/>
            <p14:sldId id="299"/>
            <p14:sldId id="284"/>
            <p14:sldId id="292"/>
            <p14:sldId id="295"/>
            <p14:sldId id="277"/>
            <p14:sldId id="297"/>
            <p14:sldId id="296"/>
            <p14:sldId id="278"/>
            <p14:sldId id="308"/>
            <p14:sldId id="309"/>
            <p14:sldId id="279"/>
            <p14:sldId id="287"/>
            <p14:sldId id="302"/>
            <p14:sldId id="303"/>
            <p14:sldId id="288"/>
            <p14:sldId id="286"/>
            <p14:sldId id="305"/>
            <p14:sldId id="280"/>
            <p14:sldId id="304"/>
          </p14:sldIdLst>
        </p14:section>
      </p14:sectionLst>
    </p:ex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91A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1" autoAdjust="0"/>
    <p:restoredTop sz="71879" autoAdjust="0"/>
  </p:normalViewPr>
  <p:slideViewPr>
    <p:cSldViewPr snapToGrid="0">
      <p:cViewPr varScale="1">
        <p:scale>
          <a:sx n="76" d="100"/>
          <a:sy n="76" d="100"/>
        </p:scale>
        <p:origin x="1056" y="78"/>
      </p:cViewPr>
      <p:guideLst>
        <p:guide orient="horz" pos="2115"/>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1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Ffion" userId="b2b1aaa3-abdb-4362-bdd1-c2a453b42c86" providerId="ADAL" clId="{8CA417D7-ACFF-4456-881A-45FEEE5A8F05}"/>
    <pc:docChg chg="custSel addSld modSld">
      <pc:chgData name="Hughes, Ffion" userId="b2b1aaa3-abdb-4362-bdd1-c2a453b42c86" providerId="ADAL" clId="{8CA417D7-ACFF-4456-881A-45FEEE5A8F05}" dt="2019-05-22T09:42:27.633" v="522" actId="478"/>
      <pc:docMkLst>
        <pc:docMk/>
      </pc:docMkLst>
      <pc:sldChg chg="modSp">
        <pc:chgData name="Hughes, Ffion" userId="b2b1aaa3-abdb-4362-bdd1-c2a453b42c86" providerId="ADAL" clId="{8CA417D7-ACFF-4456-881A-45FEEE5A8F05}" dt="2019-05-22T09:07:34.287" v="26" actId="947"/>
        <pc:sldMkLst>
          <pc:docMk/>
          <pc:sldMk cId="244394084" sldId="279"/>
        </pc:sldMkLst>
        <pc:spChg chg="mod">
          <ac:chgData name="Hughes, Ffion" userId="b2b1aaa3-abdb-4362-bdd1-c2a453b42c86" providerId="ADAL" clId="{8CA417D7-ACFF-4456-881A-45FEEE5A8F05}" dt="2019-05-22T09:07:34.287" v="26" actId="947"/>
          <ac:spMkLst>
            <pc:docMk/>
            <pc:sldMk cId="244394084" sldId="279"/>
            <ac:spMk id="6" creationId="{4CE40E18-F092-4F9A-A816-BBE538AB5B3E}"/>
          </ac:spMkLst>
        </pc:spChg>
      </pc:sldChg>
      <pc:sldChg chg="modSp">
        <pc:chgData name="Hughes, Ffion" userId="b2b1aaa3-abdb-4362-bdd1-c2a453b42c86" providerId="ADAL" clId="{8CA417D7-ACFF-4456-881A-45FEEE5A8F05}" dt="2019-05-22T09:03:24.953" v="4" actId="207"/>
        <pc:sldMkLst>
          <pc:docMk/>
          <pc:sldMk cId="584211628" sldId="291"/>
        </pc:sldMkLst>
        <pc:spChg chg="mod">
          <ac:chgData name="Hughes, Ffion" userId="b2b1aaa3-abdb-4362-bdd1-c2a453b42c86" providerId="ADAL" clId="{8CA417D7-ACFF-4456-881A-45FEEE5A8F05}" dt="2019-05-22T09:03:24.953" v="4" actId="207"/>
          <ac:spMkLst>
            <pc:docMk/>
            <pc:sldMk cId="584211628" sldId="291"/>
            <ac:spMk id="3" creationId="{82821F59-702A-46E1-AE6F-EEC3E194F31D}"/>
          </ac:spMkLst>
        </pc:spChg>
      </pc:sldChg>
      <pc:sldChg chg="modSp">
        <pc:chgData name="Hughes, Ffion" userId="b2b1aaa3-abdb-4362-bdd1-c2a453b42c86" providerId="ADAL" clId="{8CA417D7-ACFF-4456-881A-45FEEE5A8F05}" dt="2019-05-22T09:05:33.529" v="13" actId="1035"/>
        <pc:sldMkLst>
          <pc:docMk/>
          <pc:sldMk cId="2709841458" sldId="292"/>
        </pc:sldMkLst>
        <pc:spChg chg="mod">
          <ac:chgData name="Hughes, Ffion" userId="b2b1aaa3-abdb-4362-bdd1-c2a453b42c86" providerId="ADAL" clId="{8CA417D7-ACFF-4456-881A-45FEEE5A8F05}" dt="2019-05-22T09:05:33.529" v="13" actId="1035"/>
          <ac:spMkLst>
            <pc:docMk/>
            <pc:sldMk cId="2709841458" sldId="292"/>
            <ac:spMk id="3" creationId="{0E417066-2137-4287-A461-A898ED93EF3F}"/>
          </ac:spMkLst>
        </pc:spChg>
      </pc:sldChg>
      <pc:sldChg chg="delSp modSp">
        <pc:chgData name="Hughes, Ffion" userId="b2b1aaa3-abdb-4362-bdd1-c2a453b42c86" providerId="ADAL" clId="{8CA417D7-ACFF-4456-881A-45FEEE5A8F05}" dt="2019-05-22T09:16:18.250" v="227" actId="14100"/>
        <pc:sldMkLst>
          <pc:docMk/>
          <pc:sldMk cId="1148293296" sldId="305"/>
        </pc:sldMkLst>
        <pc:spChg chg="mod">
          <ac:chgData name="Hughes, Ffion" userId="b2b1aaa3-abdb-4362-bdd1-c2a453b42c86" providerId="ADAL" clId="{8CA417D7-ACFF-4456-881A-45FEEE5A8F05}" dt="2019-05-22T09:16:18.250" v="227" actId="14100"/>
          <ac:spMkLst>
            <pc:docMk/>
            <pc:sldMk cId="1148293296" sldId="305"/>
            <ac:spMk id="3" creationId="{7C33DD57-2E25-4B17-BD6B-8B0BA6A79F8C}"/>
          </ac:spMkLst>
        </pc:spChg>
        <pc:picChg chg="del">
          <ac:chgData name="Hughes, Ffion" userId="b2b1aaa3-abdb-4362-bdd1-c2a453b42c86" providerId="ADAL" clId="{8CA417D7-ACFF-4456-881A-45FEEE5A8F05}" dt="2019-05-22T09:11:54.557" v="85" actId="478"/>
          <ac:picMkLst>
            <pc:docMk/>
            <pc:sldMk cId="1148293296" sldId="305"/>
            <ac:picMk id="4" creationId="{3BACA08E-9F8C-4C3A-975B-C85A8E5B77B5}"/>
          </ac:picMkLst>
        </pc:picChg>
      </pc:sldChg>
      <pc:sldChg chg="modSp">
        <pc:chgData name="Hughes, Ffion" userId="b2b1aaa3-abdb-4362-bdd1-c2a453b42c86" providerId="ADAL" clId="{8CA417D7-ACFF-4456-881A-45FEEE5A8F05}" dt="2019-05-22T09:08:18.761" v="83" actId="20577"/>
        <pc:sldMkLst>
          <pc:docMk/>
          <pc:sldMk cId="2810194476" sldId="309"/>
        </pc:sldMkLst>
        <pc:spChg chg="mod">
          <ac:chgData name="Hughes, Ffion" userId="b2b1aaa3-abdb-4362-bdd1-c2a453b42c86" providerId="ADAL" clId="{8CA417D7-ACFF-4456-881A-45FEEE5A8F05}" dt="2019-05-22T09:08:18.761" v="83" actId="20577"/>
          <ac:spMkLst>
            <pc:docMk/>
            <pc:sldMk cId="2810194476" sldId="309"/>
            <ac:spMk id="9" creationId="{31051C44-92D8-4EAC-B82D-2CF5CBFDDDA0}"/>
          </ac:spMkLst>
        </pc:spChg>
      </pc:sldChg>
      <pc:sldChg chg="addSp delSp modSp add">
        <pc:chgData name="Hughes, Ffion" userId="b2b1aaa3-abdb-4362-bdd1-c2a453b42c86" providerId="ADAL" clId="{8CA417D7-ACFF-4456-881A-45FEEE5A8F05}" dt="2019-05-22T09:42:27.633" v="522" actId="478"/>
        <pc:sldMkLst>
          <pc:docMk/>
          <pc:sldMk cId="1646554019" sldId="311"/>
        </pc:sldMkLst>
        <pc:spChg chg="mod">
          <ac:chgData name="Hughes, Ffion" userId="b2b1aaa3-abdb-4362-bdd1-c2a453b42c86" providerId="ADAL" clId="{8CA417D7-ACFF-4456-881A-45FEEE5A8F05}" dt="2019-05-22T09:26:59.939" v="296" actId="207"/>
          <ac:spMkLst>
            <pc:docMk/>
            <pc:sldMk cId="1646554019" sldId="311"/>
            <ac:spMk id="2" creationId="{FBF2631E-B989-4D6F-A710-03786BD55397}"/>
          </ac:spMkLst>
        </pc:spChg>
        <pc:spChg chg="mod">
          <ac:chgData name="Hughes, Ffion" userId="b2b1aaa3-abdb-4362-bdd1-c2a453b42c86" providerId="ADAL" clId="{8CA417D7-ACFF-4456-881A-45FEEE5A8F05}" dt="2019-05-22T09:40:08.903" v="512" actId="255"/>
          <ac:spMkLst>
            <pc:docMk/>
            <pc:sldMk cId="1646554019" sldId="311"/>
            <ac:spMk id="3" creationId="{1ABACE81-F94B-460C-8B1E-E57DBF1A16C8}"/>
          </ac:spMkLst>
        </pc:spChg>
        <pc:spChg chg="add del mod">
          <ac:chgData name="Hughes, Ffion" userId="b2b1aaa3-abdb-4362-bdd1-c2a453b42c86" providerId="ADAL" clId="{8CA417D7-ACFF-4456-881A-45FEEE5A8F05}" dt="2019-05-22T09:32:03.812" v="332" actId="478"/>
          <ac:spMkLst>
            <pc:docMk/>
            <pc:sldMk cId="1646554019" sldId="311"/>
            <ac:spMk id="4" creationId="{92A58242-9385-4B75-A97C-BCFC001A6546}"/>
          </ac:spMkLst>
        </pc:spChg>
        <pc:spChg chg="add mod">
          <ac:chgData name="Hughes, Ffion" userId="b2b1aaa3-abdb-4362-bdd1-c2a453b42c86" providerId="ADAL" clId="{8CA417D7-ACFF-4456-881A-45FEEE5A8F05}" dt="2019-05-22T09:40:46.844" v="520" actId="255"/>
          <ac:spMkLst>
            <pc:docMk/>
            <pc:sldMk cId="1646554019" sldId="311"/>
            <ac:spMk id="5" creationId="{A9FB9718-BBE4-4CFE-A2FA-88C39AA6A98B}"/>
          </ac:spMkLst>
        </pc:spChg>
        <pc:cxnChg chg="add del mod">
          <ac:chgData name="Hughes, Ffion" userId="b2b1aaa3-abdb-4362-bdd1-c2a453b42c86" providerId="ADAL" clId="{8CA417D7-ACFF-4456-881A-45FEEE5A8F05}" dt="2019-05-22T09:42:27.633" v="522" actId="478"/>
          <ac:cxnSpMkLst>
            <pc:docMk/>
            <pc:sldMk cId="1646554019" sldId="311"/>
            <ac:cxnSpMk id="7" creationId="{E3FB2882-1A24-4F27-9C32-C3964AAABBE4}"/>
          </ac:cxnSpMkLst>
        </pc:cxnChg>
      </pc:sldChg>
    </pc:docChg>
  </pc:docChgLst>
  <pc:docChgLst>
    <pc:chgData name="Hughes, Ffion" userId="b2b1aaa3-abdb-4362-bdd1-c2a453b42c86" providerId="ADAL" clId="{59D28FDC-F3AC-49A8-B3C8-9E44A7734D95}"/>
    <pc:docChg chg="custSel modSld">
      <pc:chgData name="Hughes, Ffion" userId="b2b1aaa3-abdb-4362-bdd1-c2a453b42c86" providerId="ADAL" clId="{59D28FDC-F3AC-49A8-B3C8-9E44A7734D95}" dt="2019-07-03T12:33:08.524" v="17" actId="207"/>
      <pc:docMkLst>
        <pc:docMk/>
      </pc:docMkLst>
      <pc:sldChg chg="addSp delSp modSp">
        <pc:chgData name="Hughes, Ffion" userId="b2b1aaa3-abdb-4362-bdd1-c2a453b42c86" providerId="ADAL" clId="{59D28FDC-F3AC-49A8-B3C8-9E44A7734D95}" dt="2019-07-03T12:31:16.817" v="12" actId="1035"/>
        <pc:sldMkLst>
          <pc:docMk/>
          <pc:sldMk cId="2906175641" sldId="280"/>
        </pc:sldMkLst>
        <pc:spChg chg="del">
          <ac:chgData name="Hughes, Ffion" userId="b2b1aaa3-abdb-4362-bdd1-c2a453b42c86" providerId="ADAL" clId="{59D28FDC-F3AC-49A8-B3C8-9E44A7734D95}" dt="2019-07-03T12:30:13.605" v="1" actId="478"/>
          <ac:spMkLst>
            <pc:docMk/>
            <pc:sldMk cId="2906175641" sldId="280"/>
            <ac:spMk id="16" creationId="{CE3BDA4A-541A-43C4-B63D-CA09E817E4EF}"/>
          </ac:spMkLst>
        </pc:spChg>
        <pc:picChg chg="add mod">
          <ac:chgData name="Hughes, Ffion" userId="b2b1aaa3-abdb-4362-bdd1-c2a453b42c86" providerId="ADAL" clId="{59D28FDC-F3AC-49A8-B3C8-9E44A7734D95}" dt="2019-07-03T12:31:16.817" v="12" actId="1035"/>
          <ac:picMkLst>
            <pc:docMk/>
            <pc:sldMk cId="2906175641" sldId="280"/>
            <ac:picMk id="2" creationId="{CC3DDE84-0B29-4AF6-888D-DDAC85B7F8DA}"/>
          </ac:picMkLst>
        </pc:picChg>
        <pc:picChg chg="del">
          <ac:chgData name="Hughes, Ffion" userId="b2b1aaa3-abdb-4362-bdd1-c2a453b42c86" providerId="ADAL" clId="{59D28FDC-F3AC-49A8-B3C8-9E44A7734D95}" dt="2019-07-03T12:30:11.231" v="0" actId="478"/>
          <ac:picMkLst>
            <pc:docMk/>
            <pc:sldMk cId="2906175641" sldId="280"/>
            <ac:picMk id="15" creationId="{A5330746-FC7A-46B3-AE9E-95D2FEAFD076}"/>
          </ac:picMkLst>
        </pc:picChg>
      </pc:sldChg>
      <pc:sldChg chg="modSp">
        <pc:chgData name="Hughes, Ffion" userId="b2b1aaa3-abdb-4362-bdd1-c2a453b42c86" providerId="ADAL" clId="{59D28FDC-F3AC-49A8-B3C8-9E44A7734D95}" dt="2019-07-03T12:33:08.524" v="17" actId="207"/>
        <pc:sldMkLst>
          <pc:docMk/>
          <pc:sldMk cId="4050407556" sldId="304"/>
        </pc:sldMkLst>
        <pc:spChg chg="mod">
          <ac:chgData name="Hughes, Ffion" userId="b2b1aaa3-abdb-4362-bdd1-c2a453b42c86" providerId="ADAL" clId="{59D28FDC-F3AC-49A8-B3C8-9E44A7734D95}" dt="2019-07-03T12:33:08.524" v="17" actId="207"/>
          <ac:spMkLst>
            <pc:docMk/>
            <pc:sldMk cId="4050407556" sldId="304"/>
            <ac:spMk id="3" creationId="{2195B50D-4B4C-47FF-9CFF-C3CDFEDCFE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03/07/2019</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dirty="0"/>
          </a:p>
        </p:txBody>
      </p:sp>
    </p:spTree>
    <p:extLst>
      <p:ext uri="{BB962C8B-B14F-4D97-AF65-F5344CB8AC3E}">
        <p14:creationId xmlns:p14="http://schemas.microsoft.com/office/powerpoint/2010/main" val="270741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10</a:t>
            </a:fld>
            <a:endParaRPr lang="en-GB" dirty="0"/>
          </a:p>
        </p:txBody>
      </p:sp>
    </p:spTree>
    <p:extLst>
      <p:ext uri="{BB962C8B-B14F-4D97-AF65-F5344CB8AC3E}">
        <p14:creationId xmlns:p14="http://schemas.microsoft.com/office/powerpoint/2010/main" val="57911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11</a:t>
            </a:fld>
            <a:endParaRPr lang="en-GB" dirty="0"/>
          </a:p>
        </p:txBody>
      </p:sp>
    </p:spTree>
    <p:extLst>
      <p:ext uri="{BB962C8B-B14F-4D97-AF65-F5344CB8AC3E}">
        <p14:creationId xmlns:p14="http://schemas.microsoft.com/office/powerpoint/2010/main" val="328649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12</a:t>
            </a:fld>
            <a:endParaRPr lang="en-GB" dirty="0"/>
          </a:p>
        </p:txBody>
      </p:sp>
    </p:spTree>
    <p:extLst>
      <p:ext uri="{BB962C8B-B14F-4D97-AF65-F5344CB8AC3E}">
        <p14:creationId xmlns:p14="http://schemas.microsoft.com/office/powerpoint/2010/main" val="114927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13</a:t>
            </a:fld>
            <a:endParaRPr lang="en-GB" dirty="0"/>
          </a:p>
        </p:txBody>
      </p:sp>
    </p:spTree>
    <p:extLst>
      <p:ext uri="{BB962C8B-B14F-4D97-AF65-F5344CB8AC3E}">
        <p14:creationId xmlns:p14="http://schemas.microsoft.com/office/powerpoint/2010/main" val="1251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14</a:t>
            </a:fld>
            <a:endParaRPr lang="en-GB" dirty="0"/>
          </a:p>
        </p:txBody>
      </p:sp>
    </p:spTree>
    <p:extLst>
      <p:ext uri="{BB962C8B-B14F-4D97-AF65-F5344CB8AC3E}">
        <p14:creationId xmlns:p14="http://schemas.microsoft.com/office/powerpoint/2010/main" val="187202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15</a:t>
            </a:fld>
            <a:endParaRPr lang="en-GB" dirty="0"/>
          </a:p>
        </p:txBody>
      </p:sp>
    </p:spTree>
    <p:extLst>
      <p:ext uri="{BB962C8B-B14F-4D97-AF65-F5344CB8AC3E}">
        <p14:creationId xmlns:p14="http://schemas.microsoft.com/office/powerpoint/2010/main" val="320013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16</a:t>
            </a:fld>
            <a:endParaRPr lang="en-GB" dirty="0"/>
          </a:p>
        </p:txBody>
      </p:sp>
    </p:spTree>
    <p:extLst>
      <p:ext uri="{BB962C8B-B14F-4D97-AF65-F5344CB8AC3E}">
        <p14:creationId xmlns:p14="http://schemas.microsoft.com/office/powerpoint/2010/main" val="99804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17</a:t>
            </a:fld>
            <a:endParaRPr lang="en-GB" dirty="0"/>
          </a:p>
        </p:txBody>
      </p:sp>
    </p:spTree>
    <p:extLst>
      <p:ext uri="{BB962C8B-B14F-4D97-AF65-F5344CB8AC3E}">
        <p14:creationId xmlns:p14="http://schemas.microsoft.com/office/powerpoint/2010/main" val="51882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18</a:t>
            </a:fld>
            <a:endParaRPr lang="en-GB" dirty="0"/>
          </a:p>
        </p:txBody>
      </p:sp>
    </p:spTree>
    <p:extLst>
      <p:ext uri="{BB962C8B-B14F-4D97-AF65-F5344CB8AC3E}">
        <p14:creationId xmlns:p14="http://schemas.microsoft.com/office/powerpoint/2010/main" val="3772486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19</a:t>
            </a:fld>
            <a:endParaRPr lang="en-GB" dirty="0"/>
          </a:p>
        </p:txBody>
      </p:sp>
    </p:spTree>
    <p:extLst>
      <p:ext uri="{BB962C8B-B14F-4D97-AF65-F5344CB8AC3E}">
        <p14:creationId xmlns:p14="http://schemas.microsoft.com/office/powerpoint/2010/main" val="381821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a:t>
            </a:fld>
            <a:endParaRPr lang="en-GB" dirty="0"/>
          </a:p>
        </p:txBody>
      </p:sp>
    </p:spTree>
    <p:extLst>
      <p:ext uri="{BB962C8B-B14F-4D97-AF65-F5344CB8AC3E}">
        <p14:creationId xmlns:p14="http://schemas.microsoft.com/office/powerpoint/2010/main" val="30934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20</a:t>
            </a:fld>
            <a:endParaRPr lang="en-GB" dirty="0"/>
          </a:p>
        </p:txBody>
      </p:sp>
    </p:spTree>
    <p:extLst>
      <p:ext uri="{BB962C8B-B14F-4D97-AF65-F5344CB8AC3E}">
        <p14:creationId xmlns:p14="http://schemas.microsoft.com/office/powerpoint/2010/main" val="18580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21</a:t>
            </a:fld>
            <a:endParaRPr lang="en-GB" dirty="0"/>
          </a:p>
        </p:txBody>
      </p:sp>
    </p:spTree>
    <p:extLst>
      <p:ext uri="{BB962C8B-B14F-4D97-AF65-F5344CB8AC3E}">
        <p14:creationId xmlns:p14="http://schemas.microsoft.com/office/powerpoint/2010/main" val="2115461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22</a:t>
            </a:fld>
            <a:endParaRPr lang="en-GB" dirty="0"/>
          </a:p>
        </p:txBody>
      </p:sp>
    </p:spTree>
    <p:extLst>
      <p:ext uri="{BB962C8B-B14F-4D97-AF65-F5344CB8AC3E}">
        <p14:creationId xmlns:p14="http://schemas.microsoft.com/office/powerpoint/2010/main" val="2903367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23</a:t>
            </a:fld>
            <a:endParaRPr lang="en-GB" dirty="0"/>
          </a:p>
        </p:txBody>
      </p:sp>
    </p:spTree>
    <p:extLst>
      <p:ext uri="{BB962C8B-B14F-4D97-AF65-F5344CB8AC3E}">
        <p14:creationId xmlns:p14="http://schemas.microsoft.com/office/powerpoint/2010/main" val="300132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25</a:t>
            </a:fld>
            <a:endParaRPr lang="en-GB" dirty="0"/>
          </a:p>
        </p:txBody>
      </p:sp>
    </p:spTree>
    <p:extLst>
      <p:ext uri="{BB962C8B-B14F-4D97-AF65-F5344CB8AC3E}">
        <p14:creationId xmlns:p14="http://schemas.microsoft.com/office/powerpoint/2010/main" val="3322931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26</a:t>
            </a:fld>
            <a:endParaRPr lang="en-GB" dirty="0"/>
          </a:p>
        </p:txBody>
      </p:sp>
    </p:spTree>
    <p:extLst>
      <p:ext uri="{BB962C8B-B14F-4D97-AF65-F5344CB8AC3E}">
        <p14:creationId xmlns:p14="http://schemas.microsoft.com/office/powerpoint/2010/main" val="2238521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effectLst/>
              </a:rPr>
            </a:b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28</a:t>
            </a:fld>
            <a:endParaRPr lang="en-GB" dirty="0"/>
          </a:p>
        </p:txBody>
      </p:sp>
    </p:spTree>
    <p:extLst>
      <p:ext uri="{BB962C8B-B14F-4D97-AF65-F5344CB8AC3E}">
        <p14:creationId xmlns:p14="http://schemas.microsoft.com/office/powerpoint/2010/main" val="202492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highlight>
                <a:srgbClr val="FFFF00"/>
              </a:highlight>
              <a:latin typeface="+mn-lt"/>
              <a:ea typeface="+mn-ea"/>
              <a:cs typeface="+mn-cs"/>
            </a:endParaRPr>
          </a:p>
        </p:txBody>
      </p:sp>
      <p:sp>
        <p:nvSpPr>
          <p:cNvPr id="4" name="Slide Number Placeholder 3"/>
          <p:cNvSpPr>
            <a:spLocks noGrp="1"/>
          </p:cNvSpPr>
          <p:nvPr>
            <p:ph type="sldNum" sz="quarter" idx="10"/>
          </p:nvPr>
        </p:nvSpPr>
        <p:spPr/>
        <p:txBody>
          <a:bodyPr/>
          <a:lstStyle/>
          <a:p>
            <a:fld id="{AA83DDEC-5940-4676-957C-C087F04EA5B1}" type="slidenum">
              <a:rPr lang="en-GB" smtClean="0"/>
              <a:t>29</a:t>
            </a:fld>
            <a:endParaRPr lang="en-GB" dirty="0"/>
          </a:p>
        </p:txBody>
      </p:sp>
    </p:spTree>
    <p:extLst>
      <p:ext uri="{BB962C8B-B14F-4D97-AF65-F5344CB8AC3E}">
        <p14:creationId xmlns:p14="http://schemas.microsoft.com/office/powerpoint/2010/main" val="834407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30</a:t>
            </a:fld>
            <a:endParaRPr lang="en-GB" dirty="0"/>
          </a:p>
        </p:txBody>
      </p:sp>
    </p:spTree>
    <p:extLst>
      <p:ext uri="{BB962C8B-B14F-4D97-AF65-F5344CB8AC3E}">
        <p14:creationId xmlns:p14="http://schemas.microsoft.com/office/powerpoint/2010/main" val="4222095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31</a:t>
            </a:fld>
            <a:endParaRPr lang="en-GB" dirty="0"/>
          </a:p>
        </p:txBody>
      </p:sp>
    </p:spTree>
    <p:extLst>
      <p:ext uri="{BB962C8B-B14F-4D97-AF65-F5344CB8AC3E}">
        <p14:creationId xmlns:p14="http://schemas.microsoft.com/office/powerpoint/2010/main" val="114764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a:t>
            </a:fld>
            <a:endParaRPr lang="en-GB" dirty="0"/>
          </a:p>
        </p:txBody>
      </p:sp>
    </p:spTree>
    <p:extLst>
      <p:ext uri="{BB962C8B-B14F-4D97-AF65-F5344CB8AC3E}">
        <p14:creationId xmlns:p14="http://schemas.microsoft.com/office/powerpoint/2010/main" val="290845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highlight>
                <a:srgbClr val="FFFF00"/>
              </a:highligh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32</a:t>
            </a:fld>
            <a:endParaRPr lang="en-GB" dirty="0"/>
          </a:p>
        </p:txBody>
      </p:sp>
    </p:spTree>
    <p:extLst>
      <p:ext uri="{BB962C8B-B14F-4D97-AF65-F5344CB8AC3E}">
        <p14:creationId xmlns:p14="http://schemas.microsoft.com/office/powerpoint/2010/main" val="3765283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33</a:t>
            </a:fld>
            <a:endParaRPr lang="en-GB" dirty="0"/>
          </a:p>
        </p:txBody>
      </p:sp>
    </p:spTree>
    <p:extLst>
      <p:ext uri="{BB962C8B-B14F-4D97-AF65-F5344CB8AC3E}">
        <p14:creationId xmlns:p14="http://schemas.microsoft.com/office/powerpoint/2010/main" val="3639376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34</a:t>
            </a:fld>
            <a:endParaRPr lang="en-GB" dirty="0"/>
          </a:p>
        </p:txBody>
      </p:sp>
    </p:spTree>
    <p:extLst>
      <p:ext uri="{BB962C8B-B14F-4D97-AF65-F5344CB8AC3E}">
        <p14:creationId xmlns:p14="http://schemas.microsoft.com/office/powerpoint/2010/main" val="341576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35</a:t>
            </a:fld>
            <a:endParaRPr lang="en-GB" dirty="0"/>
          </a:p>
        </p:txBody>
      </p:sp>
    </p:spTree>
    <p:extLst>
      <p:ext uri="{BB962C8B-B14F-4D97-AF65-F5344CB8AC3E}">
        <p14:creationId xmlns:p14="http://schemas.microsoft.com/office/powerpoint/2010/main" val="377117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36</a:t>
            </a:fld>
            <a:endParaRPr lang="en-GB" dirty="0"/>
          </a:p>
        </p:txBody>
      </p:sp>
    </p:spTree>
    <p:extLst>
      <p:ext uri="{BB962C8B-B14F-4D97-AF65-F5344CB8AC3E}">
        <p14:creationId xmlns:p14="http://schemas.microsoft.com/office/powerpoint/2010/main" val="3474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4</a:t>
            </a:fld>
            <a:endParaRPr lang="en-GB" dirty="0"/>
          </a:p>
        </p:txBody>
      </p:sp>
    </p:spTree>
    <p:extLst>
      <p:ext uri="{BB962C8B-B14F-4D97-AF65-F5344CB8AC3E}">
        <p14:creationId xmlns:p14="http://schemas.microsoft.com/office/powerpoint/2010/main" val="373413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5</a:t>
            </a:fld>
            <a:endParaRPr lang="en-GB" dirty="0"/>
          </a:p>
        </p:txBody>
      </p:sp>
    </p:spTree>
    <p:extLst>
      <p:ext uri="{BB962C8B-B14F-4D97-AF65-F5344CB8AC3E}">
        <p14:creationId xmlns:p14="http://schemas.microsoft.com/office/powerpoint/2010/main" val="346529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6</a:t>
            </a:fld>
            <a:endParaRPr lang="en-GB" dirty="0"/>
          </a:p>
        </p:txBody>
      </p:sp>
    </p:spTree>
    <p:extLst>
      <p:ext uri="{BB962C8B-B14F-4D97-AF65-F5344CB8AC3E}">
        <p14:creationId xmlns:p14="http://schemas.microsoft.com/office/powerpoint/2010/main" val="93821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7</a:t>
            </a:fld>
            <a:endParaRPr lang="en-GB" dirty="0"/>
          </a:p>
        </p:txBody>
      </p:sp>
    </p:spTree>
    <p:extLst>
      <p:ext uri="{BB962C8B-B14F-4D97-AF65-F5344CB8AC3E}">
        <p14:creationId xmlns:p14="http://schemas.microsoft.com/office/powerpoint/2010/main" val="409536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8</a:t>
            </a:fld>
            <a:endParaRPr lang="en-GB" dirty="0"/>
          </a:p>
        </p:txBody>
      </p:sp>
    </p:spTree>
    <p:extLst>
      <p:ext uri="{BB962C8B-B14F-4D97-AF65-F5344CB8AC3E}">
        <p14:creationId xmlns:p14="http://schemas.microsoft.com/office/powerpoint/2010/main" val="200404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3DDEC-5940-4676-957C-C087F04EA5B1}" type="slidenum">
              <a:rPr lang="en-GB" smtClean="0"/>
              <a:t>9</a:t>
            </a:fld>
            <a:endParaRPr lang="en-GB" dirty="0"/>
          </a:p>
        </p:txBody>
      </p:sp>
    </p:spTree>
    <p:extLst>
      <p:ext uri="{BB962C8B-B14F-4D97-AF65-F5344CB8AC3E}">
        <p14:creationId xmlns:p14="http://schemas.microsoft.com/office/powerpoint/2010/main" val="1452106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95B698E4-0AB5-410A-A0CD-38C73D25D732}" type="datetime3">
              <a:rPr lang="en-US">
                <a:solidFill>
                  <a:srgbClr val="3C3C41"/>
                </a:solidFill>
              </a:rPr>
              <a:pPr/>
              <a:t>3 July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US" smtClean="0">
                <a:solidFill>
                  <a:srgbClr val="3C3C41"/>
                </a:solidFill>
              </a:rPr>
              <a:pPr/>
              <a:t>3 July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US" smtClean="0">
                <a:solidFill>
                  <a:srgbClr val="3C3C41"/>
                </a:solidFill>
              </a:rPr>
              <a:pPr/>
              <a:t>3 July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US" smtClean="0">
                <a:solidFill>
                  <a:srgbClr val="3C3C41"/>
                </a:solidFill>
              </a:rPr>
              <a:pPr/>
              <a:t>3 July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7E9EFE7B-2BB4-4E22-8F09-F199B7FE1F90}" type="datetime3">
              <a:rPr lang="en-US" smtClean="0"/>
              <a:pPr/>
              <a:t>3 July 2019</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US" smtClean="0">
                <a:solidFill>
                  <a:srgbClr val="3C3C41"/>
                </a:solidFill>
              </a:rPr>
              <a:pPr/>
              <a:t>3 July 2019</a:t>
            </a:fld>
            <a:endParaRPr dirty="0">
              <a:solidFill>
                <a:srgbClr val="3C3C41"/>
              </a:solidFill>
            </a:endParaRPr>
          </a:p>
        </p:txBody>
      </p:sp>
      <p:sp>
        <p:nvSpPr>
          <p:cNvPr id="5" name="Footer Placeholder 4"/>
          <p:cNvSpPr>
            <a:spLocks noGrp="1"/>
          </p:cNvSpPr>
          <p:nvPr>
            <p:ph type="ftr" sz="quarter" idx="11"/>
          </p:nvPr>
        </p:nvSpPr>
        <p:spPr/>
        <p:txBody>
          <a:bodyPr/>
          <a:lstStyle/>
          <a:p>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US" smtClean="0">
                <a:solidFill>
                  <a:srgbClr val="3C3C41"/>
                </a:solidFill>
              </a:rPr>
              <a:pPr/>
              <a:t>3 July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US">
                <a:solidFill>
                  <a:srgbClr val="3C3C41"/>
                </a:solidFill>
              </a:rPr>
              <a:pPr/>
              <a:t>3 July 2019</a:t>
            </a:fld>
            <a:endParaRPr dirty="0">
              <a:solidFill>
                <a:srgbClr val="3C3C41"/>
              </a:solidFill>
            </a:endParaRPr>
          </a:p>
        </p:txBody>
      </p:sp>
      <p:sp>
        <p:nvSpPr>
          <p:cNvPr id="4" name="Footer Placeholder 3"/>
          <p:cNvSpPr>
            <a:spLocks noGrp="1"/>
          </p:cNvSpPr>
          <p:nvPr>
            <p:ph type="ftr" sz="quarter" idx="11"/>
          </p:nvPr>
        </p:nvSpPr>
        <p:spPr/>
        <p:txBody>
          <a:bodyPr/>
          <a:lstStyle/>
          <a:p>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US" smtClean="0">
                <a:solidFill>
                  <a:srgbClr val="3C3C41"/>
                </a:solidFill>
              </a:rPr>
              <a:pPr/>
              <a:t>3 July 2019</a:t>
            </a:fld>
            <a:endParaRPr dirty="0">
              <a:solidFill>
                <a:srgbClr val="3C3C41"/>
              </a:solidFill>
            </a:endParaRPr>
          </a:p>
        </p:txBody>
      </p:sp>
      <p:sp>
        <p:nvSpPr>
          <p:cNvPr id="8" name="Footer Placeholder 7"/>
          <p:cNvSpPr>
            <a:spLocks noGrp="1"/>
          </p:cNvSpPr>
          <p:nvPr>
            <p:ph type="ftr" sz="quarter" idx="11"/>
          </p:nvPr>
        </p:nvSpPr>
        <p:spPr/>
        <p:txBody>
          <a:bodyPr/>
          <a:lstStyle/>
          <a:p>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US" smtClean="0">
                <a:solidFill>
                  <a:srgbClr val="3C3C41"/>
                </a:solidFill>
              </a:rPr>
              <a:pPr/>
              <a:t>3 July 2019</a:t>
            </a:fld>
            <a:endParaRPr dirty="0">
              <a:solidFill>
                <a:srgbClr val="3C3C41"/>
              </a:solidFill>
            </a:endParaRPr>
          </a:p>
        </p:txBody>
      </p:sp>
      <p:sp>
        <p:nvSpPr>
          <p:cNvPr id="4" name="Footer Placeholder 3"/>
          <p:cNvSpPr>
            <a:spLocks noGrp="1"/>
          </p:cNvSpPr>
          <p:nvPr>
            <p:ph type="ftr" sz="quarter" idx="11"/>
          </p:nvPr>
        </p:nvSpPr>
        <p:spPr/>
        <p:txBody>
          <a:bodyPr/>
          <a:lstStyle/>
          <a:p>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US" smtClean="0">
                <a:solidFill>
                  <a:srgbClr val="3C3C41"/>
                </a:solidFill>
              </a:rPr>
              <a:pPr/>
              <a:t>3 July 2019</a:t>
            </a:fld>
            <a:endParaRPr dirty="0">
              <a:solidFill>
                <a:srgbClr val="3C3C41"/>
              </a:solidFill>
            </a:endParaRPr>
          </a:p>
        </p:txBody>
      </p:sp>
      <p:sp>
        <p:nvSpPr>
          <p:cNvPr id="3" name="Footer Placeholder 2"/>
          <p:cNvSpPr>
            <a:spLocks noGrp="1"/>
          </p:cNvSpPr>
          <p:nvPr>
            <p:ph type="ftr" sz="quarter" idx="11"/>
          </p:nvPr>
        </p:nvSpPr>
        <p:spPr/>
        <p:txBody>
          <a:bodyPr/>
          <a:lstStyle/>
          <a:p>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US" smtClean="0">
                <a:solidFill>
                  <a:srgbClr val="3C3C41"/>
                </a:solidFill>
              </a:rPr>
              <a:pPr/>
              <a:t>3 July 2019</a:t>
            </a:fld>
            <a:endParaRPr dirty="0">
              <a:solidFill>
                <a:srgbClr val="3C3C41"/>
              </a:solidFill>
            </a:endParaRPr>
          </a:p>
        </p:txBody>
      </p:sp>
      <p:sp>
        <p:nvSpPr>
          <p:cNvPr id="6" name="Footer Placeholder 5"/>
          <p:cNvSpPr>
            <a:spLocks noGrp="1"/>
          </p:cNvSpPr>
          <p:nvPr>
            <p:ph type="ftr" sz="quarter" idx="11"/>
          </p:nvPr>
        </p:nvSpPr>
        <p:spPr/>
        <p:txBody>
          <a:bodyPr/>
          <a:lstStyle/>
          <a:p>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US">
                <a:solidFill>
                  <a:srgbClr val="3C3C41"/>
                </a:solidFill>
              </a:rPr>
              <a:pPr/>
              <a:t>3 July 2019</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slide" Target="slide22.xml"/><Relationship Id="rId17" Type="http://schemas.openxmlformats.org/officeDocument/2006/relationships/slide" Target="slide33.xml"/><Relationship Id="rId2" Type="http://schemas.openxmlformats.org/officeDocument/2006/relationships/notesSlide" Target="../notesSlides/notesSlide3.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7.xml"/><Relationship Id="rId15" Type="http://schemas.openxmlformats.org/officeDocument/2006/relationships/slide" Target="slide29.xml"/><Relationship Id="rId10"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N_G_fG9VkWs&amp;feature=youtu.b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education@naturalresourceswales.gov.uk"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01" y="1808999"/>
            <a:ext cx="11595797" cy="1890255"/>
          </a:xfrm>
        </p:spPr>
        <p:txBody>
          <a:bodyPr/>
          <a:lstStyle/>
          <a:p>
            <a:br>
              <a:rPr lang="en-GB" dirty="0"/>
            </a:br>
            <a:br>
              <a:rPr lang="en-GB" sz="4000" dirty="0"/>
            </a:br>
            <a:br>
              <a:rPr lang="en-GB" sz="4000" dirty="0">
                <a:solidFill>
                  <a:srgbClr val="0091A5"/>
                </a:solidFill>
              </a:rPr>
            </a:br>
            <a:br>
              <a:rPr lang="en-GB" sz="4000" dirty="0">
                <a:solidFill>
                  <a:srgbClr val="0091A5"/>
                </a:solidFill>
              </a:rPr>
            </a:br>
            <a:r>
              <a:rPr lang="en-GB" sz="3600" dirty="0">
                <a:solidFill>
                  <a:srgbClr val="0091A5"/>
                </a:solidFill>
              </a:rPr>
              <a:t>An example of a high risk felling operation</a:t>
            </a:r>
            <a:br>
              <a:rPr lang="en-GB" sz="3600" dirty="0">
                <a:solidFill>
                  <a:srgbClr val="0091A5"/>
                </a:solidFill>
              </a:rPr>
            </a:br>
            <a:br>
              <a:rPr lang="en-GB" sz="3600" dirty="0">
                <a:solidFill>
                  <a:srgbClr val="0091A5"/>
                </a:solidFill>
              </a:rPr>
            </a:br>
            <a:br>
              <a:rPr lang="en-GB" sz="4000" dirty="0">
                <a:solidFill>
                  <a:srgbClr val="0091A5"/>
                </a:solidFill>
              </a:rPr>
            </a:br>
            <a:r>
              <a:rPr lang="en-GB" sz="4000" dirty="0">
                <a:solidFill>
                  <a:srgbClr val="0091A5"/>
                </a:solidFill>
              </a:rPr>
              <a:t> </a:t>
            </a:r>
            <a:br>
              <a:rPr lang="en-GB" dirty="0">
                <a:solidFill>
                  <a:srgbClr val="0091A5"/>
                </a:solidFill>
              </a:rPr>
            </a:br>
            <a:br>
              <a:rPr lang="en-GB" dirty="0"/>
            </a:br>
            <a:endParaRPr lang="en-GB" sz="1800" baseline="30000" dirty="0">
              <a:solidFill>
                <a:srgbClr val="0091A5"/>
              </a:solidFill>
            </a:endParaRPr>
          </a:p>
        </p:txBody>
      </p:sp>
      <p:sp>
        <p:nvSpPr>
          <p:cNvPr id="3" name="Rectangle 2">
            <a:extLst>
              <a:ext uri="{FF2B5EF4-FFF2-40B4-BE49-F238E27FC236}">
                <a16:creationId xmlns:a16="http://schemas.microsoft.com/office/drawing/2014/main" id="{2195B50D-4B4C-47FF-9CFF-C3CDFEDCFE4E}"/>
              </a:ext>
            </a:extLst>
          </p:cNvPr>
          <p:cNvSpPr/>
          <p:nvPr/>
        </p:nvSpPr>
        <p:spPr>
          <a:xfrm>
            <a:off x="690663" y="3292112"/>
            <a:ext cx="10984675" cy="1015663"/>
          </a:xfrm>
          <a:prstGeom prst="rect">
            <a:avLst/>
          </a:prstGeom>
        </p:spPr>
        <p:txBody>
          <a:bodyPr wrap="square">
            <a:spAutoFit/>
          </a:bodyPr>
          <a:lstStyle/>
          <a:p>
            <a:pPr algn="ctr"/>
            <a:r>
              <a:rPr lang="en-GB" sz="3000" b="1" dirty="0" err="1"/>
              <a:t>Bont</a:t>
            </a:r>
            <a:r>
              <a:rPr lang="en-GB" sz="3000" b="1" dirty="0"/>
              <a:t> Evans Tree Works and </a:t>
            </a:r>
          </a:p>
          <a:p>
            <a:pPr algn="ctr"/>
            <a:r>
              <a:rPr lang="en-GB" sz="3000" b="1" dirty="0"/>
              <a:t>Stabilisation (BETWS) Project </a:t>
            </a:r>
          </a:p>
        </p:txBody>
      </p:sp>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A0DB-4AC7-410C-A9FA-593E3C989357}"/>
              </a:ext>
            </a:extLst>
          </p:cNvPr>
          <p:cNvSpPr>
            <a:spLocks noGrp="1"/>
          </p:cNvSpPr>
          <p:nvPr>
            <p:ph type="title"/>
          </p:nvPr>
        </p:nvSpPr>
        <p:spPr>
          <a:xfrm>
            <a:off x="431801" y="476251"/>
            <a:ext cx="8775700" cy="637442"/>
          </a:xfrm>
        </p:spPr>
        <p:txBody>
          <a:bodyPr/>
          <a:lstStyle/>
          <a:p>
            <a:r>
              <a:rPr lang="en-GB" dirty="0">
                <a:solidFill>
                  <a:srgbClr val="0091A5"/>
                </a:solidFill>
              </a:rPr>
              <a:t>Coupe maps</a:t>
            </a:r>
          </a:p>
        </p:txBody>
      </p:sp>
      <p:pic>
        <p:nvPicPr>
          <p:cNvPr id="6" name="Content Placeholder 5">
            <a:extLst>
              <a:ext uri="{FF2B5EF4-FFF2-40B4-BE49-F238E27FC236}">
                <a16:creationId xmlns:a16="http://schemas.microsoft.com/office/drawing/2014/main" id="{A1BDC9F8-96FA-4894-9ECC-F9600AAD80F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1800" y="1113693"/>
            <a:ext cx="7012035" cy="5020407"/>
          </a:xfrm>
          <a:prstGeom prst="rect">
            <a:avLst/>
          </a:prstGeom>
          <a:ln w="28575">
            <a:solidFill>
              <a:srgbClr val="0091A5"/>
            </a:solidFill>
          </a:ln>
        </p:spPr>
      </p:pic>
      <p:pic>
        <p:nvPicPr>
          <p:cNvPr id="8" name="Picture 7">
            <a:extLst>
              <a:ext uri="{FF2B5EF4-FFF2-40B4-BE49-F238E27FC236}">
                <a16:creationId xmlns:a16="http://schemas.microsoft.com/office/drawing/2014/main" id="{E1F7187F-1A31-4AC2-B17A-24A0FBBC7B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101" y="106362"/>
            <a:ext cx="4381500" cy="6600285"/>
          </a:xfrm>
          <a:prstGeom prst="rect">
            <a:avLst/>
          </a:prstGeom>
          <a:ln w="28575">
            <a:solidFill>
              <a:srgbClr val="0091A5"/>
            </a:solidFill>
          </a:ln>
        </p:spPr>
      </p:pic>
    </p:spTree>
    <p:extLst>
      <p:ext uri="{BB962C8B-B14F-4D97-AF65-F5344CB8AC3E}">
        <p14:creationId xmlns:p14="http://schemas.microsoft.com/office/powerpoint/2010/main" val="238825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AECE-E4F4-4BBE-B6AE-882FCB8D91FB}"/>
              </a:ext>
            </a:extLst>
          </p:cNvPr>
          <p:cNvSpPr>
            <a:spLocks noGrp="1"/>
          </p:cNvSpPr>
          <p:nvPr>
            <p:ph type="title"/>
          </p:nvPr>
        </p:nvSpPr>
        <p:spPr>
          <a:xfrm>
            <a:off x="431799" y="713512"/>
            <a:ext cx="8800336" cy="1223963"/>
          </a:xfrm>
        </p:spPr>
        <p:txBody>
          <a:bodyPr/>
          <a:lstStyle/>
          <a:p>
            <a:r>
              <a:rPr lang="en-GB" dirty="0">
                <a:solidFill>
                  <a:schemeClr val="accent1"/>
                </a:solidFill>
              </a:rPr>
              <a:t>Discuss - What factors may have made the trees unstable?</a:t>
            </a:r>
            <a:br>
              <a:rPr lang="en-GB" dirty="0"/>
            </a:br>
            <a:endParaRPr lang="en-GB" dirty="0"/>
          </a:p>
        </p:txBody>
      </p:sp>
      <p:sp>
        <p:nvSpPr>
          <p:cNvPr id="6" name="TextBox 5">
            <a:extLst>
              <a:ext uri="{FF2B5EF4-FFF2-40B4-BE49-F238E27FC236}">
                <a16:creationId xmlns:a16="http://schemas.microsoft.com/office/drawing/2014/main" id="{73DCD167-0449-4E57-BAAF-D321344A85B3}"/>
              </a:ext>
            </a:extLst>
          </p:cNvPr>
          <p:cNvSpPr txBox="1"/>
          <p:nvPr/>
        </p:nvSpPr>
        <p:spPr>
          <a:xfrm>
            <a:off x="7782124" y="1937475"/>
            <a:ext cx="4313211" cy="4755148"/>
          </a:xfrm>
          <a:prstGeom prst="rect">
            <a:avLst/>
          </a:prstGeom>
          <a:noFill/>
        </p:spPr>
        <p:txBody>
          <a:bodyPr wrap="square" rtlCol="0">
            <a:spAutoFit/>
          </a:bodyPr>
          <a:lstStyle/>
          <a:p>
            <a:pPr marL="285750" indent="-285750">
              <a:buFont typeface="Arial" panose="020B0604020202020204" pitchFamily="34" charset="0"/>
              <a:buChar char="•"/>
            </a:pPr>
            <a:r>
              <a:rPr lang="en-GB" sz="1900" b="1" dirty="0"/>
              <a:t>Age</a:t>
            </a:r>
            <a:r>
              <a:rPr lang="en-GB" sz="1900" dirty="0"/>
              <a:t> - As trees age, root decay becomes more common.  Under certain soil conditions, there is the possibility that the tree’s roots may begin to rot, reducing the tree’s grip in the soil (reducing its stability).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b="1" dirty="0"/>
              <a:t>Condition </a:t>
            </a:r>
            <a:r>
              <a:rPr lang="en-GB" sz="1900" dirty="0"/>
              <a:t>– A tree which is suffering from the effects of pests and diseases is likely to be under stress and its’ roots may have begun to weaken and decay making it less resilient to the effects of high winds.</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dirty="0"/>
          </a:p>
        </p:txBody>
      </p:sp>
      <p:pic>
        <p:nvPicPr>
          <p:cNvPr id="7" name="Content Placeholder 6">
            <a:extLst>
              <a:ext uri="{FF2B5EF4-FFF2-40B4-BE49-F238E27FC236}">
                <a16:creationId xmlns:a16="http://schemas.microsoft.com/office/drawing/2014/main" id="{EE00C65B-797A-468A-93D0-8B054E748376}"/>
              </a:ext>
            </a:extLst>
          </p:cNvPr>
          <p:cNvPicPr>
            <a:picLocks noGrp="1" noChangeAspect="1"/>
          </p:cNvPicPr>
          <p:nvPr>
            <p:ph idx="1"/>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31799" y="1937475"/>
            <a:ext cx="7338507" cy="4112488"/>
          </a:xfrm>
          <a:ln w="28575">
            <a:solidFill>
              <a:schemeClr val="accent1"/>
            </a:solidFill>
          </a:ln>
        </p:spPr>
      </p:pic>
    </p:spTree>
    <p:extLst>
      <p:ext uri="{BB962C8B-B14F-4D97-AF65-F5344CB8AC3E}">
        <p14:creationId xmlns:p14="http://schemas.microsoft.com/office/powerpoint/2010/main" val="27555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A181A-4F3A-45C5-8FB4-647EB057F4BA}"/>
              </a:ext>
            </a:extLst>
          </p:cNvPr>
          <p:cNvSpPr>
            <a:spLocks noGrp="1"/>
          </p:cNvSpPr>
          <p:nvPr>
            <p:ph idx="1"/>
          </p:nvPr>
        </p:nvSpPr>
        <p:spPr>
          <a:xfrm>
            <a:off x="316798" y="1784733"/>
            <a:ext cx="11485380" cy="5011953"/>
          </a:xfrm>
        </p:spPr>
        <p:txBody>
          <a:bodyPr/>
          <a:lstStyle/>
          <a:p>
            <a:pPr marL="285750" indent="-285750">
              <a:buFont typeface="Arial" panose="020B0604020202020204" pitchFamily="34" charset="0"/>
              <a:buChar char="•"/>
            </a:pPr>
            <a:r>
              <a:rPr lang="en-GB" sz="1800" dirty="0">
                <a:solidFill>
                  <a:schemeClr val="tx1"/>
                </a:solidFill>
              </a:rPr>
              <a:t>Height</a:t>
            </a:r>
            <a:r>
              <a:rPr lang="en-GB" sz="1800" dirty="0"/>
              <a:t> </a:t>
            </a:r>
            <a:r>
              <a:rPr lang="en-GB" sz="1800" b="0" dirty="0">
                <a:solidFill>
                  <a:schemeClr val="tx1"/>
                </a:solidFill>
              </a:rPr>
              <a:t>- The taller the tree, the more susceptible they are to the phenomenon known as windthrow which is when the force of the wind uproots or blows trees over.  Tall trees receive less shelter from the force of the wind at their upper reaches.  The tree trunk acts as a lever with the fulcrum point being the surface of the ground that the tree is growing out of.  The taller the tree the longer the ‘handle’, giving the wind a longer lever, making the wind’s force more effective at delivering force down to the ground, disrupting the tree’s stabilising system (it’s roots in the soil).  Some of the trees felled by the BETWS project were over 43m tall.</a:t>
            </a:r>
          </a:p>
          <a:p>
            <a:pPr marL="285750" indent="-285750">
              <a:buFont typeface="Arial" panose="020B0604020202020204" pitchFamily="34" charset="0"/>
              <a:buChar char="•"/>
            </a:pPr>
            <a:endParaRPr lang="en-GB" sz="1500" b="0" dirty="0">
              <a:solidFill>
                <a:schemeClr val="tx1"/>
              </a:solidFill>
            </a:endParaRPr>
          </a:p>
          <a:p>
            <a:pPr marL="285750" indent="-285750">
              <a:buFont typeface="Arial" panose="020B0604020202020204" pitchFamily="34" charset="0"/>
              <a:buChar char="•"/>
            </a:pPr>
            <a:r>
              <a:rPr lang="en-GB" sz="1800" dirty="0">
                <a:solidFill>
                  <a:schemeClr val="tx1"/>
                </a:solidFill>
              </a:rPr>
              <a:t>Weight</a:t>
            </a:r>
            <a:r>
              <a:rPr lang="en-GB" sz="1800" b="0" dirty="0">
                <a:solidFill>
                  <a:schemeClr val="tx1"/>
                </a:solidFill>
              </a:rPr>
              <a:t> - Some of the trees felled weighed up to 12 tonnes!  This massive weight coupled with the height and age of some of trees meant a massive pressure was being exerted on the tree roots, making them potentially less stable.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800" dirty="0">
                <a:solidFill>
                  <a:schemeClr val="tx1"/>
                </a:solidFill>
              </a:rPr>
              <a:t>Exposure to high winds </a:t>
            </a:r>
            <a:r>
              <a:rPr lang="en-GB" sz="1800" dirty="0"/>
              <a:t>- </a:t>
            </a:r>
            <a:r>
              <a:rPr lang="en-GB" sz="1800" b="0" dirty="0">
                <a:solidFill>
                  <a:schemeClr val="tx1"/>
                </a:solidFill>
              </a:rPr>
              <a:t>Tree failure is more likely with increasing wind strength.  Strong winds cause trees to sway, pulling and stretching their roots.  This movement disrupts root-soil contact and can lead to a decrease in water absorption.  Trees growing in dense forest stands become very prone to windthrow when surrounding trees are removed, exposing the remaining ones to the full force of the wind.  A crucial factor in determining a tree’s resistance to breakage or uprooting is the air drag or sail effect of the canopy.  As conifers have foliage throughout the year conifers are more susceptible than broad-leaved trees to damage by wind.</a:t>
            </a:r>
          </a:p>
          <a:p>
            <a:endParaRPr lang="en-GB" dirty="0"/>
          </a:p>
        </p:txBody>
      </p:sp>
      <p:sp>
        <p:nvSpPr>
          <p:cNvPr id="6" name="Title 1">
            <a:extLst>
              <a:ext uri="{FF2B5EF4-FFF2-40B4-BE49-F238E27FC236}">
                <a16:creationId xmlns:a16="http://schemas.microsoft.com/office/drawing/2014/main" id="{14E2D1D5-C199-4586-B75B-A0F5AE21C65D}"/>
              </a:ext>
            </a:extLst>
          </p:cNvPr>
          <p:cNvSpPr>
            <a:spLocks noGrp="1"/>
          </p:cNvSpPr>
          <p:nvPr>
            <p:ph type="title"/>
          </p:nvPr>
        </p:nvSpPr>
        <p:spPr>
          <a:xfrm>
            <a:off x="431800" y="560770"/>
            <a:ext cx="8954572" cy="1223963"/>
          </a:xfrm>
        </p:spPr>
        <p:txBody>
          <a:bodyPr/>
          <a:lstStyle/>
          <a:p>
            <a:r>
              <a:rPr lang="en-GB" dirty="0">
                <a:solidFill>
                  <a:schemeClr val="accent1"/>
                </a:solidFill>
              </a:rPr>
              <a:t>Discuss - What factors may have made the trees unstable?</a:t>
            </a:r>
            <a:br>
              <a:rPr lang="en-GB" dirty="0"/>
            </a:br>
            <a:endParaRPr lang="en-GB" dirty="0"/>
          </a:p>
        </p:txBody>
      </p:sp>
    </p:spTree>
    <p:extLst>
      <p:ext uri="{BB962C8B-B14F-4D97-AF65-F5344CB8AC3E}">
        <p14:creationId xmlns:p14="http://schemas.microsoft.com/office/powerpoint/2010/main" val="338346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61BC-1755-46FE-A246-D01F11D10CE0}"/>
              </a:ext>
            </a:extLst>
          </p:cNvPr>
          <p:cNvSpPr>
            <a:spLocks noGrp="1"/>
          </p:cNvSpPr>
          <p:nvPr>
            <p:ph type="title"/>
          </p:nvPr>
        </p:nvSpPr>
        <p:spPr/>
        <p:txBody>
          <a:bodyPr/>
          <a:lstStyle/>
          <a:p>
            <a:r>
              <a:rPr lang="en-GB" dirty="0">
                <a:solidFill>
                  <a:schemeClr val="accent1"/>
                </a:solidFill>
              </a:rPr>
              <a:t>Discuss - What factors may have made the trees unstable?</a:t>
            </a:r>
            <a:endParaRPr lang="en-GB" dirty="0"/>
          </a:p>
        </p:txBody>
      </p:sp>
      <p:sp>
        <p:nvSpPr>
          <p:cNvPr id="4" name="Rectangle 3">
            <a:extLst>
              <a:ext uri="{FF2B5EF4-FFF2-40B4-BE49-F238E27FC236}">
                <a16:creationId xmlns:a16="http://schemas.microsoft.com/office/drawing/2014/main" id="{3002A2C0-3BE4-491E-8D00-CEC05A7F2C3B}"/>
              </a:ext>
            </a:extLst>
          </p:cNvPr>
          <p:cNvSpPr/>
          <p:nvPr/>
        </p:nvSpPr>
        <p:spPr>
          <a:xfrm>
            <a:off x="168668" y="1857435"/>
            <a:ext cx="8416532" cy="3693319"/>
          </a:xfrm>
          <a:prstGeom prst="rect">
            <a:avLst/>
          </a:prstGeom>
        </p:spPr>
        <p:txBody>
          <a:bodyPr wrap="square">
            <a:spAutoFit/>
          </a:bodyPr>
          <a:lstStyle/>
          <a:p>
            <a:pPr marL="171450" indent="-171450">
              <a:buFont typeface="Arial" panose="020B0604020202020204" pitchFamily="34" charset="0"/>
              <a:buChar char="•"/>
            </a:pPr>
            <a:r>
              <a:rPr lang="en-GB" b="1" dirty="0"/>
              <a:t>Steepness of the site </a:t>
            </a:r>
            <a:r>
              <a:rPr lang="en-GB" dirty="0"/>
              <a:t>-</a:t>
            </a:r>
            <a:r>
              <a:rPr lang="en-GB" b="1" dirty="0"/>
              <a:t> </a:t>
            </a:r>
            <a:r>
              <a:rPr lang="en-GB" dirty="0"/>
              <a:t>The site was very steep.  In the event of trees blowing over at BETWS, the weight and size of the trees present coupled with the steepness of the site meant that they would pick up speed whilst travelling down the hill towards the road.  Two incidences were recorded between 2002-2017 of trees came down the slope and causing disruption.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dirty="0"/>
              <a:t>Ground conditions </a:t>
            </a:r>
            <a:r>
              <a:rPr lang="en-GB" dirty="0"/>
              <a:t>- Ground conditions also made the trees unstable.  The bedrock at the site is located very close to the ground’s surface which meant that the trees were planted in a very thin, poor quality layer of soil.  Resultantly, root plates were unable to penetrate the impervious layer of rock, becoming shallow and widespread rather than a well-anchored root ball of significant depth.  As a result, the trees had less physical support from their root systems and were consequently vulnerable to the effects of wind.</a:t>
            </a:r>
          </a:p>
        </p:txBody>
      </p:sp>
      <p:pic>
        <p:nvPicPr>
          <p:cNvPr id="6" name="Picture 5">
            <a:extLst>
              <a:ext uri="{FF2B5EF4-FFF2-40B4-BE49-F238E27FC236}">
                <a16:creationId xmlns:a16="http://schemas.microsoft.com/office/drawing/2014/main" id="{E1AB7DD0-6C04-4088-9D06-599D9A5C2B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8374" y="1857435"/>
            <a:ext cx="2611326" cy="4632265"/>
          </a:xfrm>
          <a:prstGeom prst="rect">
            <a:avLst/>
          </a:prstGeom>
          <a:ln w="28575">
            <a:solidFill>
              <a:schemeClr val="accent1"/>
            </a:solidFill>
          </a:ln>
        </p:spPr>
      </p:pic>
    </p:spTree>
    <p:extLst>
      <p:ext uri="{BB962C8B-B14F-4D97-AF65-F5344CB8AC3E}">
        <p14:creationId xmlns:p14="http://schemas.microsoft.com/office/powerpoint/2010/main" val="46956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DAB7-1203-45EC-87DA-8BBB59FFABC5}"/>
              </a:ext>
            </a:extLst>
          </p:cNvPr>
          <p:cNvSpPr>
            <a:spLocks noGrp="1"/>
          </p:cNvSpPr>
          <p:nvPr>
            <p:ph type="title"/>
          </p:nvPr>
        </p:nvSpPr>
        <p:spPr>
          <a:xfrm>
            <a:off x="431801" y="476251"/>
            <a:ext cx="8775700" cy="660888"/>
          </a:xfrm>
        </p:spPr>
        <p:txBody>
          <a:bodyPr/>
          <a:lstStyle/>
          <a:p>
            <a:r>
              <a:rPr lang="en-GB" sz="2800" dirty="0">
                <a:solidFill>
                  <a:schemeClr val="accent1"/>
                </a:solidFill>
              </a:rPr>
              <a:t>Project considerations</a:t>
            </a:r>
          </a:p>
        </p:txBody>
      </p:sp>
      <p:sp>
        <p:nvSpPr>
          <p:cNvPr id="3" name="Content Placeholder 2">
            <a:extLst>
              <a:ext uri="{FF2B5EF4-FFF2-40B4-BE49-F238E27FC236}">
                <a16:creationId xmlns:a16="http://schemas.microsoft.com/office/drawing/2014/main" id="{F884D67F-8618-4EFD-93D7-5E024B21275F}"/>
              </a:ext>
            </a:extLst>
          </p:cNvPr>
          <p:cNvSpPr>
            <a:spLocks noGrp="1"/>
          </p:cNvSpPr>
          <p:nvPr>
            <p:ph idx="1"/>
          </p:nvPr>
        </p:nvSpPr>
        <p:spPr>
          <a:xfrm>
            <a:off x="431800" y="1629875"/>
            <a:ext cx="11328400" cy="4493323"/>
          </a:xfrm>
        </p:spPr>
        <p:txBody>
          <a:bodyPr/>
          <a:lstStyle/>
          <a:p>
            <a:r>
              <a:rPr lang="en-GB" dirty="0"/>
              <a:t>Task - Imagine you are the Project Manager. </a:t>
            </a:r>
          </a:p>
          <a:p>
            <a:endParaRPr lang="en-GB" sz="1200" dirty="0"/>
          </a:p>
          <a:p>
            <a:r>
              <a:rPr lang="en-GB" dirty="0"/>
              <a:t>Complete a PESTLE analysis to identify issues which would have to be taken into consideration when planning the felling project?</a:t>
            </a:r>
          </a:p>
          <a:p>
            <a:endParaRPr lang="en-GB" dirty="0"/>
          </a:p>
          <a:p>
            <a:pPr lvl="2" indent="4763"/>
            <a:r>
              <a:rPr lang="en-GB" dirty="0">
                <a:solidFill>
                  <a:schemeClr val="tx1"/>
                </a:solidFill>
              </a:rPr>
              <a:t>P – Political</a:t>
            </a:r>
          </a:p>
          <a:p>
            <a:pPr lvl="2" indent="4763"/>
            <a:r>
              <a:rPr lang="en-GB" dirty="0">
                <a:solidFill>
                  <a:schemeClr val="tx1"/>
                </a:solidFill>
              </a:rPr>
              <a:t>E – Economic</a:t>
            </a:r>
          </a:p>
          <a:p>
            <a:pPr lvl="2" indent="4763"/>
            <a:r>
              <a:rPr lang="en-GB" dirty="0">
                <a:solidFill>
                  <a:schemeClr val="tx1"/>
                </a:solidFill>
              </a:rPr>
              <a:t>S – Social</a:t>
            </a:r>
          </a:p>
          <a:p>
            <a:pPr lvl="2" indent="4763"/>
            <a:r>
              <a:rPr lang="en-GB" dirty="0">
                <a:solidFill>
                  <a:schemeClr val="tx1"/>
                </a:solidFill>
              </a:rPr>
              <a:t>T – Technological</a:t>
            </a:r>
          </a:p>
          <a:p>
            <a:pPr lvl="2" indent="4763"/>
            <a:r>
              <a:rPr lang="en-GB" dirty="0">
                <a:solidFill>
                  <a:schemeClr val="tx1"/>
                </a:solidFill>
              </a:rPr>
              <a:t>L – Legal</a:t>
            </a:r>
          </a:p>
          <a:p>
            <a:pPr lvl="2" indent="4763"/>
            <a:r>
              <a:rPr lang="en-GB" dirty="0">
                <a:solidFill>
                  <a:schemeClr val="tx1"/>
                </a:solidFill>
              </a:rPr>
              <a:t>E - Environmental</a:t>
            </a:r>
          </a:p>
        </p:txBody>
      </p:sp>
      <p:pic>
        <p:nvPicPr>
          <p:cNvPr id="6" name="Content Placeholder 5">
            <a:extLst>
              <a:ext uri="{FF2B5EF4-FFF2-40B4-BE49-F238E27FC236}">
                <a16:creationId xmlns:a16="http://schemas.microsoft.com/office/drawing/2014/main" id="{DE46BD78-D0EE-4C54-B8FB-C59B4CB95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8120" y="3219510"/>
            <a:ext cx="6038087" cy="3396424"/>
          </a:xfrm>
          <a:prstGeom prst="rect">
            <a:avLst/>
          </a:prstGeom>
          <a:ln w="19050">
            <a:solidFill>
              <a:srgbClr val="0091A5"/>
            </a:solidFill>
          </a:ln>
        </p:spPr>
      </p:pic>
    </p:spTree>
    <p:extLst>
      <p:ext uri="{BB962C8B-B14F-4D97-AF65-F5344CB8AC3E}">
        <p14:creationId xmlns:p14="http://schemas.microsoft.com/office/powerpoint/2010/main" val="113204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3F6D-F9D5-4137-B678-EEB1E0A7D92B}"/>
              </a:ext>
            </a:extLst>
          </p:cNvPr>
          <p:cNvSpPr>
            <a:spLocks noGrp="1"/>
          </p:cNvSpPr>
          <p:nvPr>
            <p:ph type="title"/>
          </p:nvPr>
        </p:nvSpPr>
        <p:spPr/>
        <p:txBody>
          <a:bodyPr/>
          <a:lstStyle/>
          <a:p>
            <a:r>
              <a:rPr lang="en-GB" dirty="0">
                <a:solidFill>
                  <a:schemeClr val="accent1"/>
                </a:solidFill>
              </a:rPr>
              <a:t>Project Delivery</a:t>
            </a:r>
          </a:p>
        </p:txBody>
      </p:sp>
      <p:pic>
        <p:nvPicPr>
          <p:cNvPr id="5" name="Content Placeholder 4">
            <a:extLst>
              <a:ext uri="{FF2B5EF4-FFF2-40B4-BE49-F238E27FC236}">
                <a16:creationId xmlns:a16="http://schemas.microsoft.com/office/drawing/2014/main" id="{4F3626C3-A149-4C69-A544-2517DED5E7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6851" y="2352581"/>
            <a:ext cx="5213349" cy="3910012"/>
          </a:xfrm>
          <a:ln w="28575">
            <a:solidFill>
              <a:srgbClr val="0091A5"/>
            </a:solidFill>
          </a:ln>
        </p:spPr>
      </p:pic>
      <p:pic>
        <p:nvPicPr>
          <p:cNvPr id="9" name="Picture 8">
            <a:extLst>
              <a:ext uri="{FF2B5EF4-FFF2-40B4-BE49-F238E27FC236}">
                <a16:creationId xmlns:a16="http://schemas.microsoft.com/office/drawing/2014/main" id="{C05DD5AF-6226-4FEB-8C64-CDF0F66DE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42687" y="1395592"/>
            <a:ext cx="2448021" cy="3269795"/>
          </a:xfrm>
          <a:prstGeom prst="rect">
            <a:avLst/>
          </a:prstGeom>
          <a:ln w="28575">
            <a:solidFill>
              <a:srgbClr val="0091A5"/>
            </a:solidFill>
          </a:ln>
        </p:spPr>
      </p:pic>
      <p:pic>
        <p:nvPicPr>
          <p:cNvPr id="7" name="Picture 6">
            <a:extLst>
              <a:ext uri="{FF2B5EF4-FFF2-40B4-BE49-F238E27FC236}">
                <a16:creationId xmlns:a16="http://schemas.microsoft.com/office/drawing/2014/main" id="{75F7A38F-F850-47AE-A260-9E422A753D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858298" y="2297933"/>
            <a:ext cx="2557705" cy="3416299"/>
          </a:xfrm>
          <a:prstGeom prst="rect">
            <a:avLst/>
          </a:prstGeom>
          <a:ln w="28575">
            <a:solidFill>
              <a:srgbClr val="0091A5"/>
            </a:solidFill>
          </a:ln>
        </p:spPr>
      </p:pic>
    </p:spTree>
    <p:extLst>
      <p:ext uri="{BB962C8B-B14F-4D97-AF65-F5344CB8AC3E}">
        <p14:creationId xmlns:p14="http://schemas.microsoft.com/office/powerpoint/2010/main" val="246149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D031-D51D-4CF5-A124-4EB4B5A3A082}"/>
              </a:ext>
            </a:extLst>
          </p:cNvPr>
          <p:cNvSpPr>
            <a:spLocks noGrp="1"/>
          </p:cNvSpPr>
          <p:nvPr>
            <p:ph type="title"/>
          </p:nvPr>
        </p:nvSpPr>
        <p:spPr>
          <a:xfrm>
            <a:off x="431801" y="476250"/>
            <a:ext cx="8775700" cy="707781"/>
          </a:xfrm>
        </p:spPr>
        <p:txBody>
          <a:bodyPr/>
          <a:lstStyle/>
          <a:p>
            <a:r>
              <a:rPr lang="en-GB" dirty="0">
                <a:solidFill>
                  <a:srgbClr val="0091A5"/>
                </a:solidFill>
              </a:rPr>
              <a:t>Tree felling &amp; Skyline extraction system</a:t>
            </a:r>
          </a:p>
        </p:txBody>
      </p:sp>
      <p:sp>
        <p:nvSpPr>
          <p:cNvPr id="3" name="Content Placeholder 2">
            <a:extLst>
              <a:ext uri="{FF2B5EF4-FFF2-40B4-BE49-F238E27FC236}">
                <a16:creationId xmlns:a16="http://schemas.microsoft.com/office/drawing/2014/main" id="{B02195E4-54FB-41FA-8CA1-E4AB44E5C4A0}"/>
              </a:ext>
            </a:extLst>
          </p:cNvPr>
          <p:cNvSpPr>
            <a:spLocks noGrp="1"/>
          </p:cNvSpPr>
          <p:nvPr>
            <p:ph idx="1"/>
          </p:nvPr>
        </p:nvSpPr>
        <p:spPr>
          <a:xfrm>
            <a:off x="5816600" y="5108750"/>
            <a:ext cx="6109562" cy="1284447"/>
          </a:xfrm>
        </p:spPr>
        <p:txBody>
          <a:bodyPr/>
          <a:lstStyle/>
          <a:p>
            <a:r>
              <a:rPr lang="en-GB" sz="2000" b="0" dirty="0">
                <a:solidFill>
                  <a:schemeClr val="tx1"/>
                </a:solidFill>
              </a:rPr>
              <a:t>The trees were felled manually.  The skyline used for the BETWS Project was an upgraded, bespoke modified 26 tonne excavator unit that was anchored to a working platform at the top of an embankment. </a:t>
            </a:r>
          </a:p>
          <a:p>
            <a:endParaRPr lang="en-GB" sz="1200" b="0" dirty="0">
              <a:solidFill>
                <a:schemeClr val="tx1"/>
              </a:solidFill>
            </a:endParaRPr>
          </a:p>
        </p:txBody>
      </p:sp>
      <p:pic>
        <p:nvPicPr>
          <p:cNvPr id="5" name="Picture 4">
            <a:extLst>
              <a:ext uri="{FF2B5EF4-FFF2-40B4-BE49-F238E27FC236}">
                <a16:creationId xmlns:a16="http://schemas.microsoft.com/office/drawing/2014/main" id="{A463EBB8-1701-441E-85D3-434A1050D8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1" y="1192311"/>
            <a:ext cx="3279321" cy="1959925"/>
          </a:xfrm>
          <a:prstGeom prst="rect">
            <a:avLst/>
          </a:prstGeom>
          <a:ln w="28575">
            <a:solidFill>
              <a:srgbClr val="0091A5"/>
            </a:solidFill>
          </a:ln>
        </p:spPr>
      </p:pic>
      <p:pic>
        <p:nvPicPr>
          <p:cNvPr id="6" name="Picture 5">
            <a:extLst>
              <a:ext uri="{FF2B5EF4-FFF2-40B4-BE49-F238E27FC236}">
                <a16:creationId xmlns:a16="http://schemas.microsoft.com/office/drawing/2014/main" id="{C3D58F46-21A9-4780-BBB7-4CB924A7F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801" y="3648998"/>
            <a:ext cx="4977537" cy="2649628"/>
          </a:xfrm>
          <a:prstGeom prst="rect">
            <a:avLst/>
          </a:prstGeom>
          <a:ln w="28575">
            <a:solidFill>
              <a:srgbClr val="0091A5"/>
            </a:solidFill>
          </a:ln>
        </p:spPr>
      </p:pic>
      <p:pic>
        <p:nvPicPr>
          <p:cNvPr id="2050" name="Picture 2" descr="image013">
            <a:extLst>
              <a:ext uri="{FF2B5EF4-FFF2-40B4-BE49-F238E27FC236}">
                <a16:creationId xmlns:a16="http://schemas.microsoft.com/office/drawing/2014/main" id="{B8526CD9-1CA6-4E29-A791-B7A018D81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943" y="1194521"/>
            <a:ext cx="2611945" cy="195550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C22047-ACD8-4A93-AB86-63241ACAAB0A}"/>
              </a:ext>
            </a:extLst>
          </p:cNvPr>
          <p:cNvSpPr txBox="1"/>
          <p:nvPr/>
        </p:nvSpPr>
        <p:spPr>
          <a:xfrm>
            <a:off x="5702299" y="3522572"/>
            <a:ext cx="6109561" cy="1586178"/>
          </a:xfrm>
          <a:prstGeom prst="rect">
            <a:avLst/>
          </a:prstGeom>
          <a:noFill/>
        </p:spPr>
        <p:txBody>
          <a:bodyPr wrap="square" rtlCol="0">
            <a:spAutoFit/>
          </a:bodyPr>
          <a:lstStyle/>
          <a:p>
            <a:r>
              <a:rPr lang="en-GB" sz="2000" dirty="0"/>
              <a:t>A skyline uses a stationary winch and a series of cables and pulleys to move fully suspended logs held firmly on a locking carriage over obstacles to the roadside for processing and stacking.</a:t>
            </a:r>
          </a:p>
          <a:p>
            <a:endParaRPr lang="en-GB" dirty="0"/>
          </a:p>
        </p:txBody>
      </p:sp>
      <p:pic>
        <p:nvPicPr>
          <p:cNvPr id="2051" name="Picture 3" descr="image015">
            <a:extLst>
              <a:ext uri="{FF2B5EF4-FFF2-40B4-BE49-F238E27FC236}">
                <a16:creationId xmlns:a16="http://schemas.microsoft.com/office/drawing/2014/main" id="{4E7D3BF5-4B0A-4A79-A28C-D4CEFD505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9022" y="1184031"/>
            <a:ext cx="2608479" cy="195290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0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3BA6C-CBB2-4E6D-8C46-188E3E628CDF}"/>
              </a:ext>
            </a:extLst>
          </p:cNvPr>
          <p:cNvSpPr>
            <a:spLocks noGrp="1"/>
          </p:cNvSpPr>
          <p:nvPr>
            <p:ph idx="1"/>
          </p:nvPr>
        </p:nvSpPr>
        <p:spPr>
          <a:xfrm>
            <a:off x="457200" y="545306"/>
            <a:ext cx="6210300" cy="5767388"/>
          </a:xfrm>
        </p:spPr>
        <p:txBody>
          <a:bodyPr/>
          <a:lstStyle/>
          <a:p>
            <a:r>
              <a:rPr lang="en-GB" dirty="0">
                <a:solidFill>
                  <a:schemeClr val="accent1"/>
                </a:solidFill>
              </a:rPr>
              <a:t>Consider - why was manual felling and Skyline extraction chosen over a harvester and forwarder for the felling and extraction of the timber?</a:t>
            </a:r>
          </a:p>
          <a:p>
            <a:endParaRPr lang="en-GB" b="0" dirty="0"/>
          </a:p>
          <a:p>
            <a:r>
              <a:rPr lang="en-GB" b="0" dirty="0">
                <a:solidFill>
                  <a:schemeClr val="accent1"/>
                </a:solidFill>
              </a:rPr>
              <a:t>Harvester</a:t>
            </a:r>
            <a:r>
              <a:rPr lang="en-GB" b="0" dirty="0">
                <a:solidFill>
                  <a:schemeClr val="tx1"/>
                </a:solidFill>
              </a:rPr>
              <a:t> - A harvester is a machine used to mechanically fell trees.</a:t>
            </a:r>
          </a:p>
          <a:p>
            <a:endParaRPr lang="en-GB" b="0" dirty="0">
              <a:solidFill>
                <a:schemeClr val="tx1"/>
              </a:solidFill>
            </a:endParaRPr>
          </a:p>
          <a:p>
            <a:r>
              <a:rPr lang="en-GB" b="0" dirty="0">
                <a:solidFill>
                  <a:schemeClr val="accent1"/>
                </a:solidFill>
              </a:rPr>
              <a:t>Forwarder</a:t>
            </a:r>
            <a:r>
              <a:rPr lang="en-GB" b="0" dirty="0">
                <a:solidFill>
                  <a:schemeClr val="tx1"/>
                </a:solidFill>
              </a:rPr>
              <a:t> - A machine used in the harvesting process for hauling a log completely off the ground from the stump to a road side landing, ready for despatch.</a:t>
            </a:r>
            <a:endParaRPr lang="en-GB" dirty="0">
              <a:solidFill>
                <a:schemeClr val="tx1"/>
              </a:solidFill>
            </a:endParaRPr>
          </a:p>
        </p:txBody>
      </p:sp>
      <p:pic>
        <p:nvPicPr>
          <p:cNvPr id="5" name="Picture 4">
            <a:extLst>
              <a:ext uri="{FF2B5EF4-FFF2-40B4-BE49-F238E27FC236}">
                <a16:creationId xmlns:a16="http://schemas.microsoft.com/office/drawing/2014/main" id="{821A22CB-ADCB-4304-BCF5-434A21BDE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6354" y="1827080"/>
            <a:ext cx="3237926" cy="2153221"/>
          </a:xfrm>
          <a:prstGeom prst="rect">
            <a:avLst/>
          </a:prstGeom>
          <a:ln w="28575">
            <a:solidFill>
              <a:schemeClr val="accent1"/>
            </a:solidFill>
          </a:ln>
        </p:spPr>
      </p:pic>
      <p:pic>
        <p:nvPicPr>
          <p:cNvPr id="7" name="Picture 6">
            <a:extLst>
              <a:ext uri="{FF2B5EF4-FFF2-40B4-BE49-F238E27FC236}">
                <a16:creationId xmlns:a16="http://schemas.microsoft.com/office/drawing/2014/main" id="{F634B03E-1E31-4471-B4D0-842F6AC2C2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6354" y="4162192"/>
            <a:ext cx="3237926" cy="2150502"/>
          </a:xfrm>
          <a:prstGeom prst="rect">
            <a:avLst/>
          </a:prstGeom>
          <a:ln w="28575">
            <a:solidFill>
              <a:schemeClr val="accent1"/>
            </a:solidFill>
          </a:ln>
        </p:spPr>
      </p:pic>
      <p:sp>
        <p:nvSpPr>
          <p:cNvPr id="8" name="TextBox 7">
            <a:extLst>
              <a:ext uri="{FF2B5EF4-FFF2-40B4-BE49-F238E27FC236}">
                <a16:creationId xmlns:a16="http://schemas.microsoft.com/office/drawing/2014/main" id="{C33CA8CB-4587-4454-A6E3-F8FD82E10893}"/>
              </a:ext>
            </a:extLst>
          </p:cNvPr>
          <p:cNvSpPr txBox="1"/>
          <p:nvPr/>
        </p:nvSpPr>
        <p:spPr>
          <a:xfrm>
            <a:off x="10541000" y="5395572"/>
            <a:ext cx="1466180" cy="923330"/>
          </a:xfrm>
          <a:prstGeom prst="rect">
            <a:avLst/>
          </a:prstGeom>
          <a:noFill/>
        </p:spPr>
        <p:txBody>
          <a:bodyPr wrap="square" rtlCol="0">
            <a:spAutoFit/>
          </a:bodyPr>
          <a:lstStyle/>
          <a:p>
            <a:r>
              <a:rPr lang="en-GB" dirty="0"/>
              <a:t>A forwarder piling a log stock</a:t>
            </a:r>
          </a:p>
        </p:txBody>
      </p:sp>
      <p:sp>
        <p:nvSpPr>
          <p:cNvPr id="9" name="TextBox 8">
            <a:extLst>
              <a:ext uri="{FF2B5EF4-FFF2-40B4-BE49-F238E27FC236}">
                <a16:creationId xmlns:a16="http://schemas.microsoft.com/office/drawing/2014/main" id="{A9DDA2F2-7EA1-4177-B97E-0092A2DA420E}"/>
              </a:ext>
            </a:extLst>
          </p:cNvPr>
          <p:cNvSpPr txBox="1"/>
          <p:nvPr/>
        </p:nvSpPr>
        <p:spPr>
          <a:xfrm>
            <a:off x="10540234" y="3333970"/>
            <a:ext cx="1466180" cy="646331"/>
          </a:xfrm>
          <a:prstGeom prst="rect">
            <a:avLst/>
          </a:prstGeom>
          <a:noFill/>
        </p:spPr>
        <p:txBody>
          <a:bodyPr wrap="square" rtlCol="0">
            <a:spAutoFit/>
          </a:bodyPr>
          <a:lstStyle/>
          <a:p>
            <a:r>
              <a:rPr lang="en-GB" dirty="0"/>
              <a:t>A harvester working</a:t>
            </a:r>
          </a:p>
        </p:txBody>
      </p:sp>
    </p:spTree>
    <p:extLst>
      <p:ext uri="{BB962C8B-B14F-4D97-AF65-F5344CB8AC3E}">
        <p14:creationId xmlns:p14="http://schemas.microsoft.com/office/powerpoint/2010/main" val="420038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6EDEF-B3CC-4A43-A9BA-4D4DCABFD64B}"/>
              </a:ext>
            </a:extLst>
          </p:cNvPr>
          <p:cNvSpPr>
            <a:spLocks noGrp="1"/>
          </p:cNvSpPr>
          <p:nvPr>
            <p:ph idx="1"/>
          </p:nvPr>
        </p:nvSpPr>
        <p:spPr>
          <a:xfrm>
            <a:off x="431800" y="723900"/>
            <a:ext cx="9525000" cy="5729288"/>
          </a:xfrm>
        </p:spPr>
        <p:txBody>
          <a:bodyPr/>
          <a:lstStyle/>
          <a:p>
            <a:pPr lvl="0">
              <a:spcBef>
                <a:spcPts val="0"/>
              </a:spcBef>
              <a:defRPr/>
            </a:pPr>
            <a:r>
              <a:rPr lang="en-GB" dirty="0"/>
              <a:t>A skyline system was used as opposed to a harvester &amp; forwarder because: </a:t>
            </a:r>
          </a:p>
          <a:p>
            <a:pPr lvl="0">
              <a:spcBef>
                <a:spcPts val="0"/>
              </a:spcBef>
              <a:defRPr/>
            </a:pPr>
            <a:endParaRPr lang="en-GB" dirty="0"/>
          </a:p>
          <a:p>
            <a:pPr marL="171450" indent="-171450">
              <a:spcBef>
                <a:spcPts val="0"/>
              </a:spcBef>
              <a:buFont typeface="Arial" panose="020B0604020202020204" pitchFamily="34" charset="0"/>
              <a:buChar char="•"/>
              <a:defRPr/>
            </a:pPr>
            <a:r>
              <a:rPr lang="en-GB" b="0" dirty="0">
                <a:solidFill>
                  <a:schemeClr val="tx1"/>
                </a:solidFill>
              </a:rPr>
              <a:t>The trees above the A487 were very heavy and had been growing on very steep slopes which meant that they had to manually felled by chainsaw and cut into smaller sections before being extracted and stacked. </a:t>
            </a:r>
          </a:p>
          <a:p>
            <a:pPr marL="171450" lvl="0" indent="-171450">
              <a:spcBef>
                <a:spcPts val="0"/>
              </a:spcBef>
              <a:buFont typeface="Arial" panose="020B0604020202020204" pitchFamily="34" charset="0"/>
              <a:buChar char="•"/>
              <a:defRPr/>
            </a:pPr>
            <a:r>
              <a:rPr lang="en-GB" b="0" dirty="0">
                <a:solidFill>
                  <a:schemeClr val="tx1"/>
                </a:solidFill>
              </a:rPr>
              <a:t>Felling was being undertaken on steep ground where it was unsafe and un-efficient to use standard harvester/forwarder methods to extract the timber as there was a risk that the machines would topple over.</a:t>
            </a:r>
          </a:p>
          <a:p>
            <a:pPr marL="171450" lvl="0" indent="-171450">
              <a:spcBef>
                <a:spcPts val="0"/>
              </a:spcBef>
              <a:buFont typeface="Arial" panose="020B0604020202020204" pitchFamily="34" charset="0"/>
              <a:buChar char="•"/>
              <a:defRPr/>
            </a:pPr>
            <a:r>
              <a:rPr lang="en-GB" b="0" dirty="0">
                <a:solidFill>
                  <a:schemeClr val="tx1"/>
                </a:solidFill>
              </a:rPr>
              <a:t>Use of a skyline system meant that the amount of land disturbance and the environmental impact of the project was reduced.</a:t>
            </a:r>
          </a:p>
          <a:p>
            <a:pPr marL="171450" lvl="0" indent="-171450">
              <a:spcBef>
                <a:spcPts val="0"/>
              </a:spcBef>
              <a:buFont typeface="Arial" panose="020B0604020202020204" pitchFamily="34" charset="0"/>
              <a:buChar char="•"/>
              <a:defRPr/>
            </a:pPr>
            <a:r>
              <a:rPr lang="en-GB" b="0" dirty="0">
                <a:solidFill>
                  <a:schemeClr val="tx1"/>
                </a:solidFill>
              </a:rPr>
              <a:t>Had a harvester/forwarder extraction been used there would have been a cost to put in new tracks to accommodate the machines.</a:t>
            </a:r>
          </a:p>
          <a:p>
            <a:endParaRPr lang="en-GB" dirty="0"/>
          </a:p>
        </p:txBody>
      </p:sp>
    </p:spTree>
    <p:extLst>
      <p:ext uri="{BB962C8B-B14F-4D97-AF65-F5344CB8AC3E}">
        <p14:creationId xmlns:p14="http://schemas.microsoft.com/office/powerpoint/2010/main" val="191850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55D4-439D-4E1C-B769-BC114478C9F2}"/>
              </a:ext>
            </a:extLst>
          </p:cNvPr>
          <p:cNvSpPr>
            <a:spLocks noGrp="1"/>
          </p:cNvSpPr>
          <p:nvPr>
            <p:ph type="title"/>
          </p:nvPr>
        </p:nvSpPr>
        <p:spPr>
          <a:xfrm>
            <a:off x="431800" y="476251"/>
            <a:ext cx="9127835" cy="806292"/>
          </a:xfrm>
        </p:spPr>
        <p:txBody>
          <a:bodyPr/>
          <a:lstStyle/>
          <a:p>
            <a:r>
              <a:rPr lang="en-GB" dirty="0">
                <a:solidFill>
                  <a:schemeClr val="accent1"/>
                </a:solidFill>
              </a:rPr>
              <a:t>Traffic management</a:t>
            </a:r>
          </a:p>
        </p:txBody>
      </p:sp>
      <p:sp>
        <p:nvSpPr>
          <p:cNvPr id="4" name="Content Placeholder 2">
            <a:extLst>
              <a:ext uri="{FF2B5EF4-FFF2-40B4-BE49-F238E27FC236}">
                <a16:creationId xmlns:a16="http://schemas.microsoft.com/office/drawing/2014/main" id="{9BFC92D5-AF6A-4F26-A98B-2DF2516864A1}"/>
              </a:ext>
            </a:extLst>
          </p:cNvPr>
          <p:cNvSpPr txBox="1">
            <a:spLocks/>
          </p:cNvSpPr>
          <p:nvPr/>
        </p:nvSpPr>
        <p:spPr>
          <a:xfrm>
            <a:off x="6343732" y="1916832"/>
            <a:ext cx="5505862" cy="4536356"/>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id="{399595F6-5D75-43D2-8123-6D5D7C600058}"/>
              </a:ext>
            </a:extLst>
          </p:cNvPr>
          <p:cNvSpPr txBox="1"/>
          <p:nvPr/>
        </p:nvSpPr>
        <p:spPr>
          <a:xfrm>
            <a:off x="6163212" y="1802469"/>
            <a:ext cx="5825587" cy="5124480"/>
          </a:xfrm>
          <a:prstGeom prst="rect">
            <a:avLst/>
          </a:prstGeom>
          <a:noFill/>
        </p:spPr>
        <p:txBody>
          <a:bodyPr wrap="square" rtlCol="0">
            <a:spAutoFit/>
          </a:bodyPr>
          <a:lstStyle/>
          <a:p>
            <a:r>
              <a:rPr lang="en-GB" sz="1900" dirty="0"/>
              <a:t>The location of the A487 trunk road immediately below the trees meant traffic management was needed for some of the work.</a:t>
            </a:r>
          </a:p>
          <a:p>
            <a:pPr lvl="0"/>
            <a:endParaRPr lang="en-GB" sz="1900" dirty="0"/>
          </a:p>
          <a:p>
            <a:pPr lvl="0"/>
            <a:r>
              <a:rPr lang="en-GB" sz="1900" dirty="0"/>
              <a:t>Removing the trees from the steepest parts of the slope was high risk because a tree could have fallen on the road while it was being felled.</a:t>
            </a:r>
          </a:p>
          <a:p>
            <a:pPr lvl="0"/>
            <a:endParaRPr lang="en-GB" sz="1900" dirty="0"/>
          </a:p>
          <a:p>
            <a:pPr lvl="0"/>
            <a:r>
              <a:rPr lang="en-GB" sz="1900" dirty="0"/>
              <a:t>To keep people safe on the road below, traffic on both sides was stopped for up to ten minutes each time a tree was felled or removed.</a:t>
            </a:r>
          </a:p>
          <a:p>
            <a:pPr lvl="0"/>
            <a:endParaRPr lang="en-GB" sz="1900" dirty="0"/>
          </a:p>
          <a:p>
            <a:r>
              <a:rPr lang="en-GB" sz="1900" dirty="0"/>
              <a:t>Traffic management was in place for nine months however no traffic management was undertaken during peak hours, weekends and bank holidays.</a:t>
            </a:r>
          </a:p>
          <a:p>
            <a:pPr lvl="0"/>
            <a:endParaRPr lang="en-GB" sz="2400" dirty="0"/>
          </a:p>
          <a:p>
            <a:endParaRPr lang="en-GB" dirty="0"/>
          </a:p>
        </p:txBody>
      </p:sp>
      <p:pic>
        <p:nvPicPr>
          <p:cNvPr id="5" name="Picture 4">
            <a:extLst>
              <a:ext uri="{FF2B5EF4-FFF2-40B4-BE49-F238E27FC236}">
                <a16:creationId xmlns:a16="http://schemas.microsoft.com/office/drawing/2014/main" id="{819EF7CB-C638-40A2-9C97-CDD46F1555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63" y="1469479"/>
            <a:ext cx="5445895" cy="3140621"/>
          </a:xfrm>
          <a:prstGeom prst="rect">
            <a:avLst/>
          </a:prstGeom>
          <a:ln w="28575">
            <a:solidFill>
              <a:srgbClr val="0091A5"/>
            </a:solidFill>
          </a:ln>
        </p:spPr>
      </p:pic>
      <p:pic>
        <p:nvPicPr>
          <p:cNvPr id="8" name="Picture 7">
            <a:extLst>
              <a:ext uri="{FF2B5EF4-FFF2-40B4-BE49-F238E27FC236}">
                <a16:creationId xmlns:a16="http://schemas.microsoft.com/office/drawing/2014/main" id="{69E72092-BD00-4DEC-97A1-FF526C00D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0061" y="4317412"/>
            <a:ext cx="3978728" cy="2362200"/>
          </a:xfrm>
          <a:prstGeom prst="rect">
            <a:avLst/>
          </a:prstGeom>
          <a:ln w="28575">
            <a:solidFill>
              <a:srgbClr val="0091A5"/>
            </a:solidFill>
          </a:ln>
        </p:spPr>
      </p:pic>
    </p:spTree>
    <p:extLst>
      <p:ext uri="{BB962C8B-B14F-4D97-AF65-F5344CB8AC3E}">
        <p14:creationId xmlns:p14="http://schemas.microsoft.com/office/powerpoint/2010/main" val="87157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EB4C-B9FC-46CF-932A-BD81B3BEFFF5}"/>
              </a:ext>
            </a:extLst>
          </p:cNvPr>
          <p:cNvSpPr>
            <a:spLocks noGrp="1"/>
          </p:cNvSpPr>
          <p:nvPr>
            <p:ph type="title"/>
          </p:nvPr>
        </p:nvSpPr>
        <p:spPr>
          <a:xfrm>
            <a:off x="431801" y="476251"/>
            <a:ext cx="8775700" cy="712470"/>
          </a:xfrm>
        </p:spPr>
        <p:txBody>
          <a:bodyPr/>
          <a:lstStyle/>
          <a:p>
            <a:r>
              <a:rPr lang="en-GB" dirty="0">
                <a:solidFill>
                  <a:srgbClr val="0091A5"/>
                </a:solidFill>
              </a:rPr>
              <a:t>Purpose of this Presentation</a:t>
            </a:r>
          </a:p>
        </p:txBody>
      </p:sp>
      <p:sp>
        <p:nvSpPr>
          <p:cNvPr id="3" name="Content Placeholder 2">
            <a:extLst>
              <a:ext uri="{FF2B5EF4-FFF2-40B4-BE49-F238E27FC236}">
                <a16:creationId xmlns:a16="http://schemas.microsoft.com/office/drawing/2014/main" id="{FAB30AAC-A85A-4B93-AFD1-9639A7107238}"/>
              </a:ext>
            </a:extLst>
          </p:cNvPr>
          <p:cNvSpPr>
            <a:spLocks noGrp="1"/>
          </p:cNvSpPr>
          <p:nvPr>
            <p:ph idx="1"/>
          </p:nvPr>
        </p:nvSpPr>
        <p:spPr>
          <a:xfrm>
            <a:off x="417052" y="1916832"/>
            <a:ext cx="11328400" cy="4536356"/>
          </a:xfrm>
        </p:spPr>
        <p:txBody>
          <a:bodyPr/>
          <a:lstStyle/>
          <a:p>
            <a:r>
              <a:rPr lang="en-GB" b="0" dirty="0">
                <a:solidFill>
                  <a:schemeClr val="tx1"/>
                </a:solidFill>
              </a:rPr>
              <a:t>This presentation gives an overview of the aims and outputs of the </a:t>
            </a:r>
            <a:r>
              <a:rPr lang="en-GB" b="0" dirty="0" err="1">
                <a:solidFill>
                  <a:schemeClr val="tx1"/>
                </a:solidFill>
              </a:rPr>
              <a:t>Bont</a:t>
            </a:r>
            <a:r>
              <a:rPr lang="en-GB" b="0" dirty="0">
                <a:solidFill>
                  <a:schemeClr val="tx1"/>
                </a:solidFill>
              </a:rPr>
              <a:t> Evans Tree Works and Stabilisation (BETWS) Project, an example of a high risk felling operation.  It outlines all of the different factors that had to be taken into consideration during the delivery of the project.</a:t>
            </a:r>
          </a:p>
          <a:p>
            <a:endParaRPr lang="en-GB" b="0" dirty="0">
              <a:solidFill>
                <a:schemeClr val="tx1"/>
              </a:solidFill>
            </a:endParaRPr>
          </a:p>
          <a:p>
            <a:r>
              <a:rPr lang="en-GB" b="0" dirty="0">
                <a:solidFill>
                  <a:schemeClr val="tx1"/>
                </a:solidFill>
              </a:rPr>
              <a:t>Aimed at Forestry and Countryside Management students, the presentation may also be of interest to the general public who want to know more about the project.</a:t>
            </a:r>
          </a:p>
          <a:p>
            <a:r>
              <a:rPr lang="en-GB" b="0" dirty="0">
                <a:solidFill>
                  <a:schemeClr val="tx1"/>
                </a:solidFill>
              </a:rPr>
              <a:t> </a:t>
            </a:r>
          </a:p>
        </p:txBody>
      </p:sp>
    </p:spTree>
    <p:extLst>
      <p:ext uri="{BB962C8B-B14F-4D97-AF65-F5344CB8AC3E}">
        <p14:creationId xmlns:p14="http://schemas.microsoft.com/office/powerpoint/2010/main" val="3677904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7388-26B7-4292-B583-EA2F25A6FF2F}"/>
              </a:ext>
            </a:extLst>
          </p:cNvPr>
          <p:cNvSpPr>
            <a:spLocks noGrp="1"/>
          </p:cNvSpPr>
          <p:nvPr>
            <p:ph type="title"/>
          </p:nvPr>
        </p:nvSpPr>
        <p:spPr>
          <a:xfrm>
            <a:off x="431801" y="476250"/>
            <a:ext cx="8775700" cy="578827"/>
          </a:xfrm>
        </p:spPr>
        <p:txBody>
          <a:bodyPr/>
          <a:lstStyle/>
          <a:p>
            <a:r>
              <a:rPr lang="en-GB" dirty="0">
                <a:solidFill>
                  <a:schemeClr val="accent1"/>
                </a:solidFill>
              </a:rPr>
              <a:t>Stabilising the bank</a:t>
            </a:r>
          </a:p>
        </p:txBody>
      </p:sp>
      <p:cxnSp>
        <p:nvCxnSpPr>
          <p:cNvPr id="16" name="Straight Arrow Connector 15">
            <a:extLst>
              <a:ext uri="{FF2B5EF4-FFF2-40B4-BE49-F238E27FC236}">
                <a16:creationId xmlns:a16="http://schemas.microsoft.com/office/drawing/2014/main" id="{887F5B48-4571-41D4-8EC9-B9BABB71DACF}"/>
              </a:ext>
            </a:extLst>
          </p:cNvPr>
          <p:cNvCxnSpPr>
            <a:cxnSpLocks/>
          </p:cNvCxnSpPr>
          <p:nvPr/>
        </p:nvCxnSpPr>
        <p:spPr>
          <a:xfrm flipH="1" flipV="1">
            <a:off x="11028592" y="3228804"/>
            <a:ext cx="129987" cy="319709"/>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Content Placeholder 4">
            <a:extLst>
              <a:ext uri="{FF2B5EF4-FFF2-40B4-BE49-F238E27FC236}">
                <a16:creationId xmlns:a16="http://schemas.microsoft.com/office/drawing/2014/main" id="{D116B9DE-7387-4E1C-B168-53EFDEE99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1" y="2027103"/>
            <a:ext cx="5650785" cy="4240424"/>
          </a:xfrm>
          <a:prstGeom prst="rect">
            <a:avLst/>
          </a:prstGeom>
          <a:ln w="19050">
            <a:solidFill>
              <a:schemeClr val="accent1"/>
            </a:solidFill>
          </a:ln>
        </p:spPr>
      </p:pic>
      <p:sp>
        <p:nvSpPr>
          <p:cNvPr id="40" name="TextBox 39">
            <a:extLst>
              <a:ext uri="{FF2B5EF4-FFF2-40B4-BE49-F238E27FC236}">
                <a16:creationId xmlns:a16="http://schemas.microsoft.com/office/drawing/2014/main" id="{510F7BDA-434A-4C37-B32F-1CC8AA8C0674}"/>
              </a:ext>
            </a:extLst>
          </p:cNvPr>
          <p:cNvSpPr txBox="1"/>
          <p:nvPr/>
        </p:nvSpPr>
        <p:spPr>
          <a:xfrm>
            <a:off x="6224432" y="1738673"/>
            <a:ext cx="5413248" cy="5309146"/>
          </a:xfrm>
          <a:prstGeom prst="rect">
            <a:avLst/>
          </a:prstGeom>
          <a:noFill/>
        </p:spPr>
        <p:txBody>
          <a:bodyPr wrap="square" rtlCol="0">
            <a:spAutoFit/>
          </a:bodyPr>
          <a:lstStyle/>
          <a:p>
            <a:endParaRPr lang="en-GB" sz="1200" dirty="0"/>
          </a:p>
          <a:p>
            <a:r>
              <a:rPr lang="en-GB" sz="1900" dirty="0"/>
              <a:t>This involved assessing the condition of the slope face and the supply and install of a 900 metre rock catch fence costing £400,000 to stop rocks and debris from falling onto the road.</a:t>
            </a:r>
          </a:p>
          <a:p>
            <a:endParaRPr lang="en-GB" sz="1900" dirty="0"/>
          </a:p>
          <a:p>
            <a:r>
              <a:rPr lang="en-GB" sz="1900" dirty="0"/>
              <a:t>During the duration of the harvesting operation the engineers completed monthly inspections, re-tensioning the fence after treefall and instructing the clearance of any loose stones that had become dislodged to reduce the risk of stones falling on road users below.</a:t>
            </a:r>
          </a:p>
          <a:p>
            <a:endParaRPr lang="en-GB" sz="1900" dirty="0"/>
          </a:p>
          <a:p>
            <a:r>
              <a:rPr lang="en-GB" sz="1900" dirty="0"/>
              <a:t>The fence remained in situ for 2 years post completion of the felling to enable the area to re-establish.</a:t>
            </a:r>
          </a:p>
          <a:p>
            <a:endParaRPr lang="en-GB" sz="2400" dirty="0"/>
          </a:p>
          <a:p>
            <a:endParaRPr lang="en-GB" dirty="0"/>
          </a:p>
        </p:txBody>
      </p:sp>
      <p:sp>
        <p:nvSpPr>
          <p:cNvPr id="3" name="TextBox 2">
            <a:extLst>
              <a:ext uri="{FF2B5EF4-FFF2-40B4-BE49-F238E27FC236}">
                <a16:creationId xmlns:a16="http://schemas.microsoft.com/office/drawing/2014/main" id="{0E417066-2137-4287-A461-A898ED93EF3F}"/>
              </a:ext>
            </a:extLst>
          </p:cNvPr>
          <p:cNvSpPr txBox="1"/>
          <p:nvPr/>
        </p:nvSpPr>
        <p:spPr>
          <a:xfrm>
            <a:off x="321633" y="1266369"/>
            <a:ext cx="9614407" cy="954107"/>
          </a:xfrm>
          <a:prstGeom prst="rect">
            <a:avLst/>
          </a:prstGeom>
          <a:noFill/>
        </p:spPr>
        <p:txBody>
          <a:bodyPr wrap="square" rtlCol="0">
            <a:spAutoFit/>
          </a:bodyPr>
          <a:lstStyle/>
          <a:p>
            <a:r>
              <a:rPr lang="en-GB" dirty="0"/>
              <a:t>A geotechnical engineering sub-contractor was appointed </a:t>
            </a:r>
            <a:r>
              <a:rPr lang="en-GB" sz="1900" dirty="0"/>
              <a:t>to help prepare the site for felling. </a:t>
            </a:r>
          </a:p>
          <a:p>
            <a:endParaRPr lang="en-GB" dirty="0"/>
          </a:p>
        </p:txBody>
      </p:sp>
    </p:spTree>
    <p:extLst>
      <p:ext uri="{BB962C8B-B14F-4D97-AF65-F5344CB8AC3E}">
        <p14:creationId xmlns:p14="http://schemas.microsoft.com/office/powerpoint/2010/main" val="270984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72EB-4608-47CC-95E1-E543D7FA05A3}"/>
              </a:ext>
            </a:extLst>
          </p:cNvPr>
          <p:cNvSpPr>
            <a:spLocks noGrp="1"/>
          </p:cNvSpPr>
          <p:nvPr>
            <p:ph type="title"/>
          </p:nvPr>
        </p:nvSpPr>
        <p:spPr>
          <a:xfrm>
            <a:off x="431801" y="476250"/>
            <a:ext cx="8775700" cy="655493"/>
          </a:xfrm>
        </p:spPr>
        <p:txBody>
          <a:bodyPr/>
          <a:lstStyle/>
          <a:p>
            <a:r>
              <a:rPr lang="en-GB" dirty="0">
                <a:solidFill>
                  <a:schemeClr val="accent1"/>
                </a:solidFill>
              </a:rPr>
              <a:t>Stabilising the bank</a:t>
            </a:r>
            <a:endParaRPr lang="en-GB" dirty="0"/>
          </a:p>
        </p:txBody>
      </p:sp>
      <p:sp>
        <p:nvSpPr>
          <p:cNvPr id="3" name="Content Placeholder 2">
            <a:extLst>
              <a:ext uri="{FF2B5EF4-FFF2-40B4-BE49-F238E27FC236}">
                <a16:creationId xmlns:a16="http://schemas.microsoft.com/office/drawing/2014/main" id="{4CD9CD48-2302-482F-B9CF-7A8FDC137211}"/>
              </a:ext>
            </a:extLst>
          </p:cNvPr>
          <p:cNvSpPr>
            <a:spLocks noGrp="1"/>
          </p:cNvSpPr>
          <p:nvPr>
            <p:ph idx="1"/>
          </p:nvPr>
        </p:nvSpPr>
        <p:spPr>
          <a:xfrm>
            <a:off x="422102" y="1283766"/>
            <a:ext cx="4083320" cy="4536356"/>
          </a:xfrm>
        </p:spPr>
        <p:txBody>
          <a:bodyPr/>
          <a:lstStyle/>
          <a:p>
            <a:r>
              <a:rPr lang="en-GB" b="0" dirty="0">
                <a:solidFill>
                  <a:schemeClr val="tx1"/>
                </a:solidFill>
              </a:rPr>
              <a:t>On the embankment itself, the depth of the soil above the  bedrock was very shallow. Resultantly the likelihood of the slope slipping as a result of disturbance by the felling work was minimal. </a:t>
            </a:r>
          </a:p>
          <a:p>
            <a:endParaRPr lang="en-GB" b="0" dirty="0">
              <a:solidFill>
                <a:schemeClr val="tx1"/>
              </a:solidFill>
            </a:endParaRPr>
          </a:p>
          <a:p>
            <a:r>
              <a:rPr lang="en-GB" b="0" dirty="0">
                <a:solidFill>
                  <a:schemeClr val="tx1"/>
                </a:solidFill>
              </a:rPr>
              <a:t>During the duration of the harvesting operation the geotechnical engineers inspected the site at monthly intervals for evidence of slope instability.</a:t>
            </a:r>
          </a:p>
        </p:txBody>
      </p:sp>
      <p:pic>
        <p:nvPicPr>
          <p:cNvPr id="4" name="Content Placeholder 4">
            <a:extLst>
              <a:ext uri="{FF2B5EF4-FFF2-40B4-BE49-F238E27FC236}">
                <a16:creationId xmlns:a16="http://schemas.microsoft.com/office/drawing/2014/main" id="{D17CE7D0-6DEF-4E3E-9718-CB5DE4692AFA}"/>
              </a:ext>
            </a:extLst>
          </p:cNvPr>
          <p:cNvPicPr>
            <a:picLocks noChangeAspect="1"/>
          </p:cNvPicPr>
          <p:nvPr/>
        </p:nvPicPr>
        <p:blipFill rotWithShape="1">
          <a:blip r:embed="rId3">
            <a:extLst>
              <a:ext uri="{28A0092B-C50C-407E-A947-70E740481C1C}">
                <a14:useLocalDpi xmlns:a14="http://schemas.microsoft.com/office/drawing/2010/main" val="0"/>
              </a:ext>
            </a:extLst>
          </a:blip>
          <a:srcRect r="50071" b="-4848"/>
          <a:stretch/>
        </p:blipFill>
        <p:spPr>
          <a:xfrm rot="20212062">
            <a:off x="6926485" y="865080"/>
            <a:ext cx="2560170" cy="1867963"/>
          </a:xfrm>
          <a:prstGeom prst="rect">
            <a:avLst/>
          </a:prstGeom>
        </p:spPr>
      </p:pic>
      <p:cxnSp>
        <p:nvCxnSpPr>
          <p:cNvPr id="5" name="Straight Arrow Connector 4">
            <a:extLst>
              <a:ext uri="{FF2B5EF4-FFF2-40B4-BE49-F238E27FC236}">
                <a16:creationId xmlns:a16="http://schemas.microsoft.com/office/drawing/2014/main" id="{8690BF11-8B29-4EE4-A0CE-43DCCDF9489F}"/>
              </a:ext>
            </a:extLst>
          </p:cNvPr>
          <p:cNvCxnSpPr>
            <a:cxnSpLocks/>
          </p:cNvCxnSpPr>
          <p:nvPr/>
        </p:nvCxnSpPr>
        <p:spPr>
          <a:xfrm>
            <a:off x="8835433" y="608360"/>
            <a:ext cx="735854" cy="1489817"/>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6DC3E20-87E5-47A6-9028-9E38D342A38F}"/>
              </a:ext>
            </a:extLst>
          </p:cNvPr>
          <p:cNvGrpSpPr/>
          <p:nvPr/>
        </p:nvGrpSpPr>
        <p:grpSpPr>
          <a:xfrm>
            <a:off x="7503972" y="2253450"/>
            <a:ext cx="2633547" cy="1503876"/>
            <a:chOff x="7140186" y="2841878"/>
            <a:chExt cx="2633547" cy="1503876"/>
          </a:xfrm>
        </p:grpSpPr>
        <p:sp>
          <p:nvSpPr>
            <p:cNvPr id="7" name="Rectangle 6">
              <a:extLst>
                <a:ext uri="{FF2B5EF4-FFF2-40B4-BE49-F238E27FC236}">
                  <a16:creationId xmlns:a16="http://schemas.microsoft.com/office/drawing/2014/main" id="{A8FF3ABF-667B-4E7E-8ED7-230AA1BB4F7E}"/>
                </a:ext>
              </a:extLst>
            </p:cNvPr>
            <p:cNvSpPr/>
            <p:nvPr/>
          </p:nvSpPr>
          <p:spPr>
            <a:xfrm rot="20143822">
              <a:off x="7140186" y="3090756"/>
              <a:ext cx="2508847" cy="10032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4A6D2D-DEED-4461-A2E9-280D5D4297D9}"/>
                </a:ext>
              </a:extLst>
            </p:cNvPr>
            <p:cNvSpPr txBox="1"/>
            <p:nvPr/>
          </p:nvSpPr>
          <p:spPr>
            <a:xfrm rot="20018521">
              <a:off x="7821753" y="2841878"/>
              <a:ext cx="1951980" cy="923330"/>
            </a:xfrm>
            <a:prstGeom prst="rect">
              <a:avLst/>
            </a:prstGeom>
            <a:noFill/>
          </p:spPr>
          <p:txBody>
            <a:bodyPr wrap="square" rtlCol="0">
              <a:spAutoFit/>
            </a:bodyPr>
            <a:lstStyle/>
            <a:p>
              <a:r>
                <a:rPr lang="en-GB" b="1" dirty="0">
                  <a:solidFill>
                    <a:schemeClr val="bg1"/>
                  </a:solidFill>
                </a:rPr>
                <a:t>Bedrock</a:t>
              </a:r>
            </a:p>
            <a:p>
              <a:endParaRPr lang="en-GB" b="1" dirty="0">
                <a:solidFill>
                  <a:schemeClr val="bg1"/>
                </a:solidFill>
              </a:endParaRPr>
            </a:p>
            <a:p>
              <a:r>
                <a:rPr lang="en-GB" b="1" dirty="0">
                  <a:solidFill>
                    <a:schemeClr val="bg1"/>
                  </a:solidFill>
                </a:rPr>
                <a:t>Slope</a:t>
              </a:r>
            </a:p>
          </p:txBody>
        </p:sp>
        <p:cxnSp>
          <p:nvCxnSpPr>
            <p:cNvPr id="9" name="Straight Arrow Connector 8">
              <a:extLst>
                <a:ext uri="{FF2B5EF4-FFF2-40B4-BE49-F238E27FC236}">
                  <a16:creationId xmlns:a16="http://schemas.microsoft.com/office/drawing/2014/main" id="{49FF8AA7-DA2E-4BBD-9D21-556BA0FC57EA}"/>
                </a:ext>
              </a:extLst>
            </p:cNvPr>
            <p:cNvCxnSpPr/>
            <p:nvPr/>
          </p:nvCxnSpPr>
          <p:spPr>
            <a:xfrm flipH="1">
              <a:off x="7657690" y="3471694"/>
              <a:ext cx="1786877" cy="874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8221DAA3-21B7-418F-BB3A-87DCD987CCB2}"/>
              </a:ext>
            </a:extLst>
          </p:cNvPr>
          <p:cNvSpPr txBox="1"/>
          <p:nvPr/>
        </p:nvSpPr>
        <p:spPr>
          <a:xfrm rot="20018521">
            <a:off x="7296962" y="1708787"/>
            <a:ext cx="1951980" cy="369332"/>
          </a:xfrm>
          <a:prstGeom prst="rect">
            <a:avLst/>
          </a:prstGeom>
          <a:noFill/>
        </p:spPr>
        <p:txBody>
          <a:bodyPr wrap="square" rtlCol="0">
            <a:spAutoFit/>
          </a:bodyPr>
          <a:lstStyle/>
          <a:p>
            <a:pPr algn="r"/>
            <a:r>
              <a:rPr lang="en-GB" b="1" dirty="0">
                <a:solidFill>
                  <a:schemeClr val="bg1"/>
                </a:solidFill>
              </a:rPr>
              <a:t>Soil depth</a:t>
            </a:r>
          </a:p>
        </p:txBody>
      </p:sp>
      <p:pic>
        <p:nvPicPr>
          <p:cNvPr id="11" name="Content Placeholder 4">
            <a:extLst>
              <a:ext uri="{FF2B5EF4-FFF2-40B4-BE49-F238E27FC236}">
                <a16:creationId xmlns:a16="http://schemas.microsoft.com/office/drawing/2014/main" id="{45AAA060-20C4-4BBE-85C6-14BD7C4417D8}"/>
              </a:ext>
            </a:extLst>
          </p:cNvPr>
          <p:cNvPicPr>
            <a:picLocks noChangeAspect="1"/>
          </p:cNvPicPr>
          <p:nvPr/>
        </p:nvPicPr>
        <p:blipFill rotWithShape="1">
          <a:blip r:embed="rId3">
            <a:extLst>
              <a:ext uri="{28A0092B-C50C-407E-A947-70E740481C1C}">
                <a14:useLocalDpi xmlns:a14="http://schemas.microsoft.com/office/drawing/2010/main" val="0"/>
              </a:ext>
            </a:extLst>
          </a:blip>
          <a:srcRect r="50071" b="82323"/>
          <a:stretch/>
        </p:blipFill>
        <p:spPr>
          <a:xfrm rot="20212062">
            <a:off x="7693446" y="3795607"/>
            <a:ext cx="2657444" cy="373766"/>
          </a:xfrm>
          <a:prstGeom prst="rect">
            <a:avLst/>
          </a:prstGeom>
        </p:spPr>
      </p:pic>
      <p:grpSp>
        <p:nvGrpSpPr>
          <p:cNvPr id="12" name="Group 11">
            <a:extLst>
              <a:ext uri="{FF2B5EF4-FFF2-40B4-BE49-F238E27FC236}">
                <a16:creationId xmlns:a16="http://schemas.microsoft.com/office/drawing/2014/main" id="{8923ABA5-A4A2-4A79-B101-3F7F3AA4B474}"/>
              </a:ext>
            </a:extLst>
          </p:cNvPr>
          <p:cNvGrpSpPr/>
          <p:nvPr/>
        </p:nvGrpSpPr>
        <p:grpSpPr>
          <a:xfrm>
            <a:off x="8174645" y="4057519"/>
            <a:ext cx="2744381" cy="1784864"/>
            <a:chOff x="7982784" y="3948758"/>
            <a:chExt cx="2744381" cy="1784864"/>
          </a:xfrm>
        </p:grpSpPr>
        <p:sp>
          <p:nvSpPr>
            <p:cNvPr id="13" name="Rectangle 12">
              <a:extLst>
                <a:ext uri="{FF2B5EF4-FFF2-40B4-BE49-F238E27FC236}">
                  <a16:creationId xmlns:a16="http://schemas.microsoft.com/office/drawing/2014/main" id="{EA1F1686-0B9B-4916-87B1-419994328C82}"/>
                </a:ext>
              </a:extLst>
            </p:cNvPr>
            <p:cNvSpPr/>
            <p:nvPr/>
          </p:nvSpPr>
          <p:spPr>
            <a:xfrm rot="20143822">
              <a:off x="7982784" y="3948758"/>
              <a:ext cx="2595771" cy="178486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3E9FFF1-9D47-4640-9CE7-C31B63E88B1E}"/>
                </a:ext>
              </a:extLst>
            </p:cNvPr>
            <p:cNvSpPr txBox="1"/>
            <p:nvPr/>
          </p:nvSpPr>
          <p:spPr>
            <a:xfrm rot="20018521">
              <a:off x="8775185" y="3982281"/>
              <a:ext cx="1951980" cy="923330"/>
            </a:xfrm>
            <a:prstGeom prst="rect">
              <a:avLst/>
            </a:prstGeom>
            <a:noFill/>
          </p:spPr>
          <p:txBody>
            <a:bodyPr wrap="square" rtlCol="0">
              <a:spAutoFit/>
            </a:bodyPr>
            <a:lstStyle/>
            <a:p>
              <a:r>
                <a:rPr lang="en-GB" b="1" dirty="0">
                  <a:solidFill>
                    <a:schemeClr val="bg1"/>
                  </a:solidFill>
                </a:rPr>
                <a:t>Bedrock</a:t>
              </a:r>
            </a:p>
            <a:p>
              <a:endParaRPr lang="en-GB" b="1" dirty="0">
                <a:solidFill>
                  <a:schemeClr val="bg1"/>
                </a:solidFill>
              </a:endParaRPr>
            </a:p>
            <a:p>
              <a:r>
                <a:rPr lang="en-GB" b="1" dirty="0">
                  <a:solidFill>
                    <a:schemeClr val="bg1"/>
                  </a:solidFill>
                </a:rPr>
                <a:t>Slope</a:t>
              </a:r>
            </a:p>
          </p:txBody>
        </p:sp>
        <p:cxnSp>
          <p:nvCxnSpPr>
            <p:cNvPr id="15" name="Straight Arrow Connector 14">
              <a:extLst>
                <a:ext uri="{FF2B5EF4-FFF2-40B4-BE49-F238E27FC236}">
                  <a16:creationId xmlns:a16="http://schemas.microsoft.com/office/drawing/2014/main" id="{D9DAA3DA-E51C-4A28-8FB0-11081C1EE065}"/>
                </a:ext>
              </a:extLst>
            </p:cNvPr>
            <p:cNvCxnSpPr/>
            <p:nvPr/>
          </p:nvCxnSpPr>
          <p:spPr>
            <a:xfrm flipH="1">
              <a:off x="8773589" y="4780833"/>
              <a:ext cx="1786877" cy="874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8C45E20-0A2A-41F1-95AF-D2AFDAE55509}"/>
              </a:ext>
            </a:extLst>
          </p:cNvPr>
          <p:cNvGrpSpPr/>
          <p:nvPr/>
        </p:nvGrpSpPr>
        <p:grpSpPr>
          <a:xfrm>
            <a:off x="8788756" y="3357397"/>
            <a:ext cx="1443359" cy="557658"/>
            <a:chOff x="9520276" y="3406165"/>
            <a:chExt cx="1443359" cy="557658"/>
          </a:xfrm>
        </p:grpSpPr>
        <p:sp>
          <p:nvSpPr>
            <p:cNvPr id="17" name="TextBox 16">
              <a:extLst>
                <a:ext uri="{FF2B5EF4-FFF2-40B4-BE49-F238E27FC236}">
                  <a16:creationId xmlns:a16="http://schemas.microsoft.com/office/drawing/2014/main" id="{6625FD3A-2EFC-4190-89A5-C31AACFF5F25}"/>
                </a:ext>
              </a:extLst>
            </p:cNvPr>
            <p:cNvSpPr txBox="1"/>
            <p:nvPr/>
          </p:nvSpPr>
          <p:spPr>
            <a:xfrm rot="20063053">
              <a:off x="9520276" y="3594491"/>
              <a:ext cx="1443359" cy="369332"/>
            </a:xfrm>
            <a:prstGeom prst="rect">
              <a:avLst/>
            </a:prstGeom>
            <a:noFill/>
          </p:spPr>
          <p:txBody>
            <a:bodyPr wrap="square" rtlCol="0">
              <a:spAutoFit/>
            </a:bodyPr>
            <a:lstStyle/>
            <a:p>
              <a:r>
                <a:rPr lang="en-GB" b="1" dirty="0">
                  <a:solidFill>
                    <a:schemeClr val="bg1"/>
                  </a:solidFill>
                </a:rPr>
                <a:t>Soil depth</a:t>
              </a:r>
            </a:p>
          </p:txBody>
        </p:sp>
        <p:cxnSp>
          <p:nvCxnSpPr>
            <p:cNvPr id="18" name="Straight Arrow Connector 17">
              <a:extLst>
                <a:ext uri="{FF2B5EF4-FFF2-40B4-BE49-F238E27FC236}">
                  <a16:creationId xmlns:a16="http://schemas.microsoft.com/office/drawing/2014/main" id="{C3B8BF0C-5EA8-4E9E-AA97-6CEE30760929}"/>
                </a:ext>
              </a:extLst>
            </p:cNvPr>
            <p:cNvCxnSpPr>
              <a:cxnSpLocks/>
            </p:cNvCxnSpPr>
            <p:nvPr/>
          </p:nvCxnSpPr>
          <p:spPr>
            <a:xfrm>
              <a:off x="10712059" y="3406165"/>
              <a:ext cx="144956" cy="324071"/>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20602EB-E297-45D3-AE6F-EBB88EBC6D8E}"/>
              </a:ext>
            </a:extLst>
          </p:cNvPr>
          <p:cNvSpPr txBox="1"/>
          <p:nvPr/>
        </p:nvSpPr>
        <p:spPr>
          <a:xfrm>
            <a:off x="10061797" y="1671662"/>
            <a:ext cx="2125760" cy="1477328"/>
          </a:xfrm>
          <a:prstGeom prst="rect">
            <a:avLst/>
          </a:prstGeom>
          <a:noFill/>
        </p:spPr>
        <p:txBody>
          <a:bodyPr wrap="square" rtlCol="0">
            <a:spAutoFit/>
          </a:bodyPr>
          <a:lstStyle/>
          <a:p>
            <a:r>
              <a:rPr lang="en-GB" dirty="0"/>
              <a:t>Figure 1 - Profile of an average slope and the possible effects of disturbance</a:t>
            </a:r>
          </a:p>
        </p:txBody>
      </p:sp>
      <p:sp>
        <p:nvSpPr>
          <p:cNvPr id="20" name="TextBox 19">
            <a:extLst>
              <a:ext uri="{FF2B5EF4-FFF2-40B4-BE49-F238E27FC236}">
                <a16:creationId xmlns:a16="http://schemas.microsoft.com/office/drawing/2014/main" id="{4DBE5493-1818-4746-BB9C-4661D003E183}"/>
              </a:ext>
            </a:extLst>
          </p:cNvPr>
          <p:cNvSpPr txBox="1"/>
          <p:nvPr/>
        </p:nvSpPr>
        <p:spPr>
          <a:xfrm>
            <a:off x="7335505" y="6232609"/>
            <a:ext cx="4883575" cy="646331"/>
          </a:xfrm>
          <a:prstGeom prst="rect">
            <a:avLst/>
          </a:prstGeom>
          <a:noFill/>
        </p:spPr>
        <p:txBody>
          <a:bodyPr wrap="square" rtlCol="0">
            <a:spAutoFit/>
          </a:bodyPr>
          <a:lstStyle/>
          <a:p>
            <a:r>
              <a:rPr lang="en-GB" dirty="0"/>
              <a:t>Figure 2 - Profile of the </a:t>
            </a:r>
            <a:r>
              <a:rPr lang="en-GB" dirty="0" err="1"/>
              <a:t>Bont</a:t>
            </a:r>
            <a:r>
              <a:rPr lang="en-GB" dirty="0"/>
              <a:t> Evans slope and the possible effects of disturbance</a:t>
            </a:r>
          </a:p>
        </p:txBody>
      </p:sp>
    </p:spTree>
    <p:extLst>
      <p:ext uri="{BB962C8B-B14F-4D97-AF65-F5344CB8AC3E}">
        <p14:creationId xmlns:p14="http://schemas.microsoft.com/office/powerpoint/2010/main" val="284392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125E-6 1.48148E-6 L -0.16992 0.17616 " pathEditMode="relative" rAng="0" ptsTypes="AA">
                                      <p:cBhvr>
                                        <p:cTn id="10" dur="2000" fill="hold"/>
                                        <p:tgtEl>
                                          <p:spTgt spid="4"/>
                                        </p:tgtEl>
                                        <p:attrNameLst>
                                          <p:attrName>ppt_x</p:attrName>
                                          <p:attrName>ppt_y</p:attrName>
                                        </p:attrNameLst>
                                      </p:cBhvr>
                                      <p:rCtr x="-8503" y="879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833E-6 4.44444E-6 L -0.20091 0.14537 " pathEditMode="relative" rAng="0" ptsTypes="AA">
                                      <p:cBhvr>
                                        <p:cTn id="18" dur="2000" fill="hold"/>
                                        <p:tgtEl>
                                          <p:spTgt spid="11"/>
                                        </p:tgtEl>
                                        <p:attrNameLst>
                                          <p:attrName>ppt_x</p:attrName>
                                          <p:attrName>ppt_y</p:attrName>
                                        </p:attrNameLst>
                                      </p:cBhvr>
                                      <p:rCtr x="-10052"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6D97-FB35-478B-AFF1-579A04503573}"/>
              </a:ext>
            </a:extLst>
          </p:cNvPr>
          <p:cNvSpPr>
            <a:spLocks noGrp="1"/>
          </p:cNvSpPr>
          <p:nvPr>
            <p:ph type="title"/>
          </p:nvPr>
        </p:nvSpPr>
        <p:spPr>
          <a:xfrm>
            <a:off x="431801" y="621431"/>
            <a:ext cx="8775700" cy="1078782"/>
          </a:xfrm>
        </p:spPr>
        <p:txBody>
          <a:bodyPr/>
          <a:lstStyle/>
          <a:p>
            <a:r>
              <a:rPr lang="en-GB" dirty="0">
                <a:solidFill>
                  <a:srgbClr val="0091A5"/>
                </a:solidFill>
              </a:rPr>
              <a:t>Access</a:t>
            </a:r>
            <a:br>
              <a:rPr lang="en-GB" dirty="0"/>
            </a:br>
            <a:endParaRPr lang="en-GB" dirty="0"/>
          </a:p>
        </p:txBody>
      </p:sp>
      <p:sp>
        <p:nvSpPr>
          <p:cNvPr id="3" name="Content Placeholder 2">
            <a:extLst>
              <a:ext uri="{FF2B5EF4-FFF2-40B4-BE49-F238E27FC236}">
                <a16:creationId xmlns:a16="http://schemas.microsoft.com/office/drawing/2014/main" id="{11A6FCC4-92F1-4D60-9992-0C68911226C1}"/>
              </a:ext>
            </a:extLst>
          </p:cNvPr>
          <p:cNvSpPr>
            <a:spLocks noGrp="1"/>
          </p:cNvSpPr>
          <p:nvPr>
            <p:ph idx="1"/>
          </p:nvPr>
        </p:nvSpPr>
        <p:spPr>
          <a:xfrm>
            <a:off x="4635500" y="2747159"/>
            <a:ext cx="7083552" cy="3937475"/>
          </a:xfrm>
        </p:spPr>
        <p:txBody>
          <a:bodyPr/>
          <a:lstStyle/>
          <a:p>
            <a:r>
              <a:rPr lang="en-GB" sz="1800" b="0" dirty="0">
                <a:solidFill>
                  <a:schemeClr val="tx1"/>
                </a:solidFill>
              </a:rPr>
              <a:t>Forest roads provide the most important means of accessing forests for forest management and timber harvesting purposes.  Without suitable access, it would not be possible for many woodlands to be economically managed.  </a:t>
            </a:r>
          </a:p>
          <a:p>
            <a:endParaRPr lang="en-GB" sz="1000" b="0" dirty="0">
              <a:solidFill>
                <a:schemeClr val="tx1"/>
              </a:solidFill>
            </a:endParaRPr>
          </a:p>
          <a:p>
            <a:r>
              <a:rPr lang="en-GB" sz="1800" b="0" dirty="0">
                <a:solidFill>
                  <a:schemeClr val="tx1"/>
                </a:solidFill>
              </a:rPr>
              <a:t>Forest roads usually have gravel surfaces and are designed for year-round use.  Poor design or construction can result in: inadequate access being created, environmental damage (soil erosion caused by surface run off) and high repair and maintenance costs.</a:t>
            </a:r>
          </a:p>
          <a:p>
            <a:pPr marL="285750" indent="-285750">
              <a:buFont typeface="Arial" panose="020B0604020202020204" pitchFamily="34" charset="0"/>
              <a:buChar char="•"/>
            </a:pPr>
            <a:endParaRPr lang="en-GB" sz="1000" b="0" dirty="0">
              <a:solidFill>
                <a:schemeClr val="tx1"/>
              </a:solidFill>
            </a:endParaRPr>
          </a:p>
          <a:p>
            <a:r>
              <a:rPr lang="en-GB" sz="1800" b="0" dirty="0">
                <a:solidFill>
                  <a:schemeClr val="tx1"/>
                </a:solidFill>
              </a:rPr>
              <a:t>Well planned and properly constructed tracks will have a minimal impact on the environment but will still need to be maintained in order to sustain the productivity of the woodland and maximise the life span of the investment. </a:t>
            </a:r>
          </a:p>
          <a:p>
            <a:endParaRPr lang="en-GB" sz="2000" dirty="0">
              <a:solidFill>
                <a:schemeClr val="tx1"/>
              </a:solidFill>
            </a:endParaRPr>
          </a:p>
          <a:p>
            <a:endParaRPr lang="en-GB" sz="2000" b="0" dirty="0">
              <a:solidFill>
                <a:schemeClr val="tx1"/>
              </a:solidFill>
            </a:endParaRPr>
          </a:p>
          <a:p>
            <a:endParaRPr lang="en-GB" sz="2000" b="0" dirty="0">
              <a:solidFill>
                <a:schemeClr val="tx1"/>
              </a:solidFill>
            </a:endParaRPr>
          </a:p>
          <a:p>
            <a:endParaRPr lang="en-GB" sz="2000" b="0" dirty="0">
              <a:solidFill>
                <a:schemeClr val="tx1"/>
              </a:solidFill>
            </a:endParaRPr>
          </a:p>
          <a:p>
            <a:endParaRPr lang="en-GB" sz="2000" b="0" dirty="0">
              <a:solidFill>
                <a:schemeClr val="tx1"/>
              </a:solidFill>
            </a:endParaRPr>
          </a:p>
          <a:p>
            <a:endParaRPr lang="en-GB" sz="2000" b="0" dirty="0">
              <a:solidFill>
                <a:schemeClr val="tx1"/>
              </a:solidFill>
            </a:endParaRP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b="0" dirty="0">
              <a:solidFill>
                <a:schemeClr val="tx1"/>
              </a:solidFill>
            </a:endParaRPr>
          </a:p>
        </p:txBody>
      </p:sp>
      <p:pic>
        <p:nvPicPr>
          <p:cNvPr id="7" name="Picture 6">
            <a:extLst>
              <a:ext uri="{FF2B5EF4-FFF2-40B4-BE49-F238E27FC236}">
                <a16:creationId xmlns:a16="http://schemas.microsoft.com/office/drawing/2014/main" id="{B23C441F-3EED-4F09-B93A-C13E923AB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536" y="1224875"/>
            <a:ext cx="4044086" cy="2754229"/>
          </a:xfrm>
          <a:prstGeom prst="rect">
            <a:avLst/>
          </a:prstGeom>
          <a:ln w="19050">
            <a:solidFill>
              <a:schemeClr val="accent1"/>
            </a:solidFill>
          </a:ln>
        </p:spPr>
      </p:pic>
      <p:pic>
        <p:nvPicPr>
          <p:cNvPr id="5" name="Content Placeholder 4">
            <a:extLst>
              <a:ext uri="{FF2B5EF4-FFF2-40B4-BE49-F238E27FC236}">
                <a16:creationId xmlns:a16="http://schemas.microsoft.com/office/drawing/2014/main" id="{1551EC81-DEAA-4E2C-B7AC-A76AA78A0A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437" y="4133007"/>
            <a:ext cx="4076787" cy="2293193"/>
          </a:xfrm>
          <a:prstGeom prst="rect">
            <a:avLst/>
          </a:prstGeom>
          <a:ln w="12700">
            <a:solidFill>
              <a:schemeClr val="accent1"/>
            </a:solidFill>
          </a:ln>
        </p:spPr>
      </p:pic>
      <p:sp>
        <p:nvSpPr>
          <p:cNvPr id="4" name="TextBox 3">
            <a:extLst>
              <a:ext uri="{FF2B5EF4-FFF2-40B4-BE49-F238E27FC236}">
                <a16:creationId xmlns:a16="http://schemas.microsoft.com/office/drawing/2014/main" id="{EEA25860-C6B8-439A-B3DA-4A6120B662DB}"/>
              </a:ext>
            </a:extLst>
          </p:cNvPr>
          <p:cNvSpPr txBox="1"/>
          <p:nvPr/>
        </p:nvSpPr>
        <p:spPr>
          <a:xfrm>
            <a:off x="4529430" y="1700213"/>
            <a:ext cx="7556500" cy="1477328"/>
          </a:xfrm>
          <a:prstGeom prst="rect">
            <a:avLst/>
          </a:prstGeom>
          <a:noFill/>
        </p:spPr>
        <p:txBody>
          <a:bodyPr wrap="square" rtlCol="0">
            <a:spAutoFit/>
          </a:bodyPr>
          <a:lstStyle/>
          <a:p>
            <a:r>
              <a:rPr lang="en-GB" b="1" dirty="0">
                <a:solidFill>
                  <a:schemeClr val="accent1"/>
                </a:solidFill>
              </a:rPr>
              <a:t>Consider – why is ensuring suitable access essential to any harvesting operation?  What might the consequences of poor access be?</a:t>
            </a:r>
          </a:p>
          <a:p>
            <a:endParaRPr lang="en-GB" dirty="0"/>
          </a:p>
          <a:p>
            <a:endParaRPr lang="en-GB" dirty="0"/>
          </a:p>
        </p:txBody>
      </p:sp>
    </p:spTree>
    <p:extLst>
      <p:ext uri="{BB962C8B-B14F-4D97-AF65-F5344CB8AC3E}">
        <p14:creationId xmlns:p14="http://schemas.microsoft.com/office/powerpoint/2010/main" val="715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9176-2A6E-4A86-86DB-996D5A0E23A3}"/>
              </a:ext>
            </a:extLst>
          </p:cNvPr>
          <p:cNvSpPr>
            <a:spLocks noGrp="1"/>
          </p:cNvSpPr>
          <p:nvPr>
            <p:ph type="title"/>
          </p:nvPr>
        </p:nvSpPr>
        <p:spPr/>
        <p:txBody>
          <a:bodyPr/>
          <a:lstStyle/>
          <a:p>
            <a:r>
              <a:rPr lang="en-GB" dirty="0">
                <a:solidFill>
                  <a:schemeClr val="accent1"/>
                </a:solidFill>
              </a:rPr>
              <a:t>Access for the BETWS Project</a:t>
            </a:r>
          </a:p>
        </p:txBody>
      </p:sp>
      <p:sp>
        <p:nvSpPr>
          <p:cNvPr id="5" name="TextBox 4">
            <a:extLst>
              <a:ext uri="{FF2B5EF4-FFF2-40B4-BE49-F238E27FC236}">
                <a16:creationId xmlns:a16="http://schemas.microsoft.com/office/drawing/2014/main" id="{B12F7D76-1628-435B-8858-118A5E60DC4B}"/>
              </a:ext>
            </a:extLst>
          </p:cNvPr>
          <p:cNvSpPr txBox="1"/>
          <p:nvPr/>
        </p:nvSpPr>
        <p:spPr>
          <a:xfrm>
            <a:off x="342901" y="2037467"/>
            <a:ext cx="4749800" cy="4570482"/>
          </a:xfrm>
          <a:prstGeom prst="rect">
            <a:avLst/>
          </a:prstGeom>
          <a:noFill/>
        </p:spPr>
        <p:txBody>
          <a:bodyPr wrap="square" rtlCol="0">
            <a:spAutoFit/>
          </a:bodyPr>
          <a:lstStyle/>
          <a:p>
            <a:r>
              <a:rPr lang="en-GB" dirty="0"/>
              <a:t>As part of the BETWS Project, temporary access tracks and new turning spaces were installed to provide access for the collection and transport of the felled timber to the market. </a:t>
            </a:r>
          </a:p>
          <a:p>
            <a:endParaRPr lang="en-GB" sz="1050" dirty="0"/>
          </a:p>
          <a:p>
            <a:r>
              <a:rPr lang="en-GB" dirty="0"/>
              <a:t>3km of existing forest roads were upgraded with 6,500 tonnes of recycled slate waste and 3,000 tonnes of dug rock from a local quarry to ensure access tracks were up to forestry standards.  </a:t>
            </a:r>
          </a:p>
          <a:p>
            <a:endParaRPr lang="en-GB" sz="1050" dirty="0"/>
          </a:p>
          <a:p>
            <a:r>
              <a:rPr lang="en-GB" dirty="0"/>
              <a:t>The work included: scraping and widening the existing road in places, introducing an improved surface layer and extending turnaround areas.</a:t>
            </a:r>
          </a:p>
          <a:p>
            <a:endParaRPr lang="en-GB" dirty="0"/>
          </a:p>
        </p:txBody>
      </p:sp>
      <p:pic>
        <p:nvPicPr>
          <p:cNvPr id="8" name="Picture 7">
            <a:extLst>
              <a:ext uri="{FF2B5EF4-FFF2-40B4-BE49-F238E27FC236}">
                <a16:creationId xmlns:a16="http://schemas.microsoft.com/office/drawing/2014/main" id="{6E8D79DD-7A09-4DE4-8E72-9E4E96AC5B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840" y="1801813"/>
            <a:ext cx="3912858" cy="2933699"/>
          </a:xfrm>
          <a:prstGeom prst="rect">
            <a:avLst/>
          </a:prstGeom>
          <a:ln w="28575">
            <a:solidFill>
              <a:schemeClr val="accent1"/>
            </a:solidFill>
          </a:ln>
        </p:spPr>
      </p:pic>
      <p:pic>
        <p:nvPicPr>
          <p:cNvPr id="4" name="Picture 3">
            <a:extLst>
              <a:ext uri="{FF2B5EF4-FFF2-40B4-BE49-F238E27FC236}">
                <a16:creationId xmlns:a16="http://schemas.microsoft.com/office/drawing/2014/main" id="{DCC3604B-5AD3-484B-8D80-63C62FD6A3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6366" y="4184208"/>
            <a:ext cx="3785870" cy="2523913"/>
          </a:xfrm>
          <a:prstGeom prst="rect">
            <a:avLst/>
          </a:prstGeom>
          <a:ln w="28575">
            <a:solidFill>
              <a:schemeClr val="accent1"/>
            </a:solidFill>
          </a:ln>
        </p:spPr>
      </p:pic>
    </p:spTree>
    <p:extLst>
      <p:ext uri="{BB962C8B-B14F-4D97-AF65-F5344CB8AC3E}">
        <p14:creationId xmlns:p14="http://schemas.microsoft.com/office/powerpoint/2010/main" val="158208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2875-AB8F-4FFA-A167-F6DDA19579CC}"/>
              </a:ext>
            </a:extLst>
          </p:cNvPr>
          <p:cNvSpPr>
            <a:spLocks noGrp="1"/>
          </p:cNvSpPr>
          <p:nvPr>
            <p:ph type="title"/>
          </p:nvPr>
        </p:nvSpPr>
        <p:spPr>
          <a:xfrm>
            <a:off x="431801" y="476251"/>
            <a:ext cx="8775700" cy="767334"/>
          </a:xfrm>
        </p:spPr>
        <p:txBody>
          <a:bodyPr/>
          <a:lstStyle/>
          <a:p>
            <a:r>
              <a:rPr lang="en-GB" dirty="0">
                <a:solidFill>
                  <a:schemeClr val="accent1"/>
                </a:solidFill>
              </a:rPr>
              <a:t>Drainage</a:t>
            </a:r>
          </a:p>
        </p:txBody>
      </p:sp>
      <p:sp>
        <p:nvSpPr>
          <p:cNvPr id="3" name="Content Placeholder 2">
            <a:extLst>
              <a:ext uri="{FF2B5EF4-FFF2-40B4-BE49-F238E27FC236}">
                <a16:creationId xmlns:a16="http://schemas.microsoft.com/office/drawing/2014/main" id="{F0E603E9-7D1F-4841-AA63-4A4D16E5A95B}"/>
              </a:ext>
            </a:extLst>
          </p:cNvPr>
          <p:cNvSpPr>
            <a:spLocks noGrp="1"/>
          </p:cNvSpPr>
          <p:nvPr>
            <p:ph idx="1"/>
          </p:nvPr>
        </p:nvSpPr>
        <p:spPr>
          <a:xfrm>
            <a:off x="431800" y="1845393"/>
            <a:ext cx="10261599" cy="4812582"/>
          </a:xfrm>
        </p:spPr>
        <p:txBody>
          <a:bodyPr/>
          <a:lstStyle/>
          <a:p>
            <a:pPr lvl="0">
              <a:spcBef>
                <a:spcPts val="0"/>
              </a:spcBef>
              <a:defRPr/>
            </a:pPr>
            <a:r>
              <a:rPr lang="en-GB" sz="2200" b="0" dirty="0">
                <a:solidFill>
                  <a:schemeClr val="tx1"/>
                </a:solidFill>
              </a:rPr>
              <a:t>The pipes and tunnels found underneath roads and </a:t>
            </a:r>
          </a:p>
          <a:p>
            <a:pPr lvl="0">
              <a:spcBef>
                <a:spcPts val="0"/>
              </a:spcBef>
              <a:defRPr/>
            </a:pPr>
            <a:r>
              <a:rPr lang="en-GB" sz="2200" b="0" dirty="0">
                <a:solidFill>
                  <a:schemeClr val="tx1"/>
                </a:solidFill>
              </a:rPr>
              <a:t>railway tracks are known as culverts.</a:t>
            </a:r>
          </a:p>
          <a:p>
            <a:pPr lvl="0">
              <a:spcBef>
                <a:spcPts val="0"/>
              </a:spcBef>
              <a:defRPr/>
            </a:pPr>
            <a:endParaRPr lang="en-GB" dirty="0"/>
          </a:p>
          <a:p>
            <a:r>
              <a:rPr lang="en-GB" sz="2200" dirty="0"/>
              <a:t>Question – what do you think their purpose is </a:t>
            </a:r>
          </a:p>
          <a:p>
            <a:r>
              <a:rPr lang="en-GB" sz="2200" dirty="0"/>
              <a:t>within a forest context?</a:t>
            </a:r>
          </a:p>
          <a:p>
            <a:endParaRPr lang="en-GB" dirty="0"/>
          </a:p>
          <a:p>
            <a:pPr marL="342900" indent="-342900">
              <a:buFont typeface="Arial" panose="020B0604020202020204" pitchFamily="34" charset="0"/>
              <a:buChar char="•"/>
            </a:pPr>
            <a:r>
              <a:rPr lang="en-GB" sz="2200" b="0" dirty="0">
                <a:solidFill>
                  <a:schemeClr val="tx1"/>
                </a:solidFill>
              </a:rPr>
              <a:t>Typically found in a flow of water, culverts direct water under forest roads as access tracks cannot be allowed to obstruct the water flow. </a:t>
            </a:r>
          </a:p>
          <a:p>
            <a:pPr marL="342900" indent="-342900">
              <a:buFont typeface="Arial" panose="020B0604020202020204" pitchFamily="34" charset="0"/>
              <a:buChar char="•"/>
            </a:pPr>
            <a:r>
              <a:rPr lang="en-GB" sz="2200" b="0" dirty="0">
                <a:solidFill>
                  <a:schemeClr val="tx1"/>
                </a:solidFill>
              </a:rPr>
              <a:t>Made of materials such as concrete, steel or aluminium a culvert often acts as a bridge for vehicles to pass over. </a:t>
            </a:r>
          </a:p>
          <a:p>
            <a:pPr marL="342900" indent="-342900">
              <a:buFont typeface="Arial" panose="020B0604020202020204" pitchFamily="34" charset="0"/>
              <a:buChar char="•"/>
            </a:pPr>
            <a:r>
              <a:rPr lang="en-GB" sz="2200" b="0" dirty="0">
                <a:solidFill>
                  <a:schemeClr val="tx1"/>
                </a:solidFill>
              </a:rPr>
              <a:t>The purpose of constructing culverts is to prevent flooding, minimise erosion of roads forest and soil and provide pathways for water run-off. </a:t>
            </a:r>
          </a:p>
        </p:txBody>
      </p:sp>
      <p:pic>
        <p:nvPicPr>
          <p:cNvPr id="6" name="Picture 5">
            <a:extLst>
              <a:ext uri="{FF2B5EF4-FFF2-40B4-BE49-F238E27FC236}">
                <a16:creationId xmlns:a16="http://schemas.microsoft.com/office/drawing/2014/main" id="{91BEED5E-44C4-48A2-BF23-42C69ED7BB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5922" y="1718393"/>
            <a:ext cx="3375377" cy="2218607"/>
          </a:xfrm>
          <a:prstGeom prst="rect">
            <a:avLst/>
          </a:prstGeom>
          <a:ln w="28575">
            <a:solidFill>
              <a:schemeClr val="accent1"/>
            </a:solidFill>
          </a:ln>
        </p:spPr>
      </p:pic>
    </p:spTree>
    <p:extLst>
      <p:ext uri="{BB962C8B-B14F-4D97-AF65-F5344CB8AC3E}">
        <p14:creationId xmlns:p14="http://schemas.microsoft.com/office/powerpoint/2010/main" val="7682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EBB12-C1A3-48AE-ADB6-0B455956ADEC}"/>
              </a:ext>
            </a:extLst>
          </p:cNvPr>
          <p:cNvSpPr>
            <a:spLocks noGrp="1"/>
          </p:cNvSpPr>
          <p:nvPr>
            <p:ph idx="1"/>
          </p:nvPr>
        </p:nvSpPr>
        <p:spPr>
          <a:xfrm>
            <a:off x="431800" y="1916832"/>
            <a:ext cx="11493500" cy="4536356"/>
          </a:xfrm>
        </p:spPr>
        <p:txBody>
          <a:bodyPr/>
          <a:lstStyle/>
          <a:p>
            <a:r>
              <a:rPr lang="en-GB" sz="1900" b="0" dirty="0">
                <a:solidFill>
                  <a:schemeClr val="tx1"/>
                </a:solidFill>
              </a:rPr>
              <a:t>In a bid to improve roadside drainage, 14 road culverts were replaced, enabling forestry traffic to drive over waterways whilst providing pathways for water run-off, reducing the risk of soil erosion.  The size of culvert required was calculated by assessing rainfall data and LiDAR data of the drainage catchment area. </a:t>
            </a:r>
          </a:p>
          <a:p>
            <a:endParaRPr lang="en-GB" sz="1900" b="0" dirty="0">
              <a:solidFill>
                <a:schemeClr val="tx1"/>
              </a:solidFill>
            </a:endParaRPr>
          </a:p>
          <a:p>
            <a:r>
              <a:rPr lang="en-GB" sz="1900" dirty="0"/>
              <a:t>LiDAR (Light Detection and Ranging) technology</a:t>
            </a:r>
            <a:r>
              <a:rPr lang="en-GB" sz="1900" b="0" dirty="0">
                <a:solidFill>
                  <a:schemeClr val="tx1"/>
                </a:solidFill>
              </a:rPr>
              <a:t> is used from the air to beam rapid pulses of laser light at a surface.  A sensor on the LiDAR instrument measures the amount of time it takes for each pulse to bounce back.  Light moves at a constant and known speed so the LiDAR instrument can calculate the distance between itself and the target with high accuracy.  By repeating this in quick succession the instrument builds up a complex 'map' of the surface it is measuring. (www.lidar-uk.com)</a:t>
            </a:r>
          </a:p>
          <a:p>
            <a:endParaRPr lang="en-GB" sz="1900" b="0" dirty="0">
              <a:solidFill>
                <a:schemeClr val="tx1"/>
              </a:solidFill>
            </a:endParaRPr>
          </a:p>
          <a:p>
            <a:r>
              <a:rPr lang="en-GB" sz="1900" b="0" dirty="0">
                <a:solidFill>
                  <a:schemeClr val="tx1"/>
                </a:solidFill>
              </a:rPr>
              <a:t>The majority of culverts were replaced with corrugated plastic pipes, 9-12 metres in length and 300mm to 450mm (occasionally 600mm where necessary) in width.</a:t>
            </a:r>
          </a:p>
          <a:p>
            <a:endParaRPr lang="en-GB" sz="1500" b="0" dirty="0">
              <a:solidFill>
                <a:schemeClr val="tx1"/>
              </a:solidFill>
            </a:endParaRPr>
          </a:p>
          <a:p>
            <a:endParaRPr lang="en-GB" sz="2000" b="0" dirty="0">
              <a:solidFill>
                <a:schemeClr val="tx1"/>
              </a:solidFill>
            </a:endParaRPr>
          </a:p>
        </p:txBody>
      </p:sp>
      <p:sp>
        <p:nvSpPr>
          <p:cNvPr id="4" name="Title 1">
            <a:extLst>
              <a:ext uri="{FF2B5EF4-FFF2-40B4-BE49-F238E27FC236}">
                <a16:creationId xmlns:a16="http://schemas.microsoft.com/office/drawing/2014/main" id="{5E96686E-275C-4669-9865-3119231BAF74}"/>
              </a:ext>
            </a:extLst>
          </p:cNvPr>
          <p:cNvSpPr txBox="1">
            <a:spLocks/>
          </p:cNvSpPr>
          <p:nvPr/>
        </p:nvSpPr>
        <p:spPr>
          <a:xfrm>
            <a:off x="431800" y="498020"/>
            <a:ext cx="8775700" cy="1223963"/>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dirty="0">
                <a:solidFill>
                  <a:schemeClr val="accent1"/>
                </a:solidFill>
              </a:rPr>
              <a:t>Improving drainage as part of the BETWS Project - culverts</a:t>
            </a:r>
          </a:p>
        </p:txBody>
      </p:sp>
    </p:spTree>
    <p:extLst>
      <p:ext uri="{BB962C8B-B14F-4D97-AF65-F5344CB8AC3E}">
        <p14:creationId xmlns:p14="http://schemas.microsoft.com/office/powerpoint/2010/main" val="331226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0875-FF42-4A94-9DFB-B13A3F434461}"/>
              </a:ext>
            </a:extLst>
          </p:cNvPr>
          <p:cNvSpPr>
            <a:spLocks noGrp="1"/>
          </p:cNvSpPr>
          <p:nvPr>
            <p:ph type="title"/>
          </p:nvPr>
        </p:nvSpPr>
        <p:spPr/>
        <p:txBody>
          <a:bodyPr/>
          <a:lstStyle/>
          <a:p>
            <a:br>
              <a:rPr lang="en-GB" dirty="0">
                <a:solidFill>
                  <a:schemeClr val="accent1"/>
                </a:solidFill>
              </a:rPr>
            </a:br>
            <a:r>
              <a:rPr lang="en-GB" dirty="0">
                <a:solidFill>
                  <a:schemeClr val="accent1"/>
                </a:solidFill>
              </a:rPr>
              <a:t>Improving drainage as part of the BETWS Project – silt traps</a:t>
            </a:r>
            <a:br>
              <a:rPr lang="en-GB" dirty="0">
                <a:solidFill>
                  <a:schemeClr val="accent1"/>
                </a:solidFill>
              </a:rPr>
            </a:br>
            <a:endParaRPr lang="en-GB" dirty="0"/>
          </a:p>
        </p:txBody>
      </p:sp>
      <p:sp>
        <p:nvSpPr>
          <p:cNvPr id="3" name="Content Placeholder 2">
            <a:extLst>
              <a:ext uri="{FF2B5EF4-FFF2-40B4-BE49-F238E27FC236}">
                <a16:creationId xmlns:a16="http://schemas.microsoft.com/office/drawing/2014/main" id="{754E0BB3-6AA8-4F2F-90F4-F21A14CEF00A}"/>
              </a:ext>
            </a:extLst>
          </p:cNvPr>
          <p:cNvSpPr>
            <a:spLocks noGrp="1"/>
          </p:cNvSpPr>
          <p:nvPr>
            <p:ph sz="half" idx="1"/>
          </p:nvPr>
        </p:nvSpPr>
        <p:spPr>
          <a:xfrm>
            <a:off x="431800" y="1916833"/>
            <a:ext cx="4241800" cy="4525963"/>
          </a:xfrm>
        </p:spPr>
        <p:txBody>
          <a:bodyPr/>
          <a:lstStyle/>
          <a:p>
            <a:r>
              <a:rPr lang="en-GB" b="0" dirty="0">
                <a:solidFill>
                  <a:schemeClr val="tx1"/>
                </a:solidFill>
              </a:rPr>
              <a:t>Silt traps were installed to prevent silty run off from the site.  A silt trap is a device which works essentially like a filter, where water which contains silt, soil or sediment as a result of construction activity or water run is contained. </a:t>
            </a:r>
          </a:p>
          <a:p>
            <a:endParaRPr lang="en-GB" b="0" dirty="0">
              <a:solidFill>
                <a:schemeClr val="tx1"/>
              </a:solidFill>
            </a:endParaRPr>
          </a:p>
          <a:p>
            <a:r>
              <a:rPr lang="en-GB" b="0" dirty="0">
                <a:solidFill>
                  <a:schemeClr val="tx1"/>
                </a:solidFill>
              </a:rPr>
              <a:t>Whilst the water is in the trap, the sediment can settle to the bottom of the trap until it can be removed. </a:t>
            </a:r>
            <a:endParaRPr lang="en-GB" dirty="0"/>
          </a:p>
        </p:txBody>
      </p:sp>
      <p:pic>
        <p:nvPicPr>
          <p:cNvPr id="6" name="Content Placeholder 5">
            <a:extLst>
              <a:ext uri="{FF2B5EF4-FFF2-40B4-BE49-F238E27FC236}">
                <a16:creationId xmlns:a16="http://schemas.microsoft.com/office/drawing/2014/main" id="{E5B2BBD1-593F-4A0F-9E70-193A02219FE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75288" y="1700213"/>
            <a:ext cx="3617912" cy="4823884"/>
          </a:xfrm>
          <a:ln w="28575">
            <a:solidFill>
              <a:schemeClr val="accent1"/>
            </a:solidFill>
          </a:ln>
        </p:spPr>
      </p:pic>
      <p:sp>
        <p:nvSpPr>
          <p:cNvPr id="7" name="TextBox 6">
            <a:extLst>
              <a:ext uri="{FF2B5EF4-FFF2-40B4-BE49-F238E27FC236}">
                <a16:creationId xmlns:a16="http://schemas.microsoft.com/office/drawing/2014/main" id="{3091ACF5-C573-489F-9A8A-64E744E36990}"/>
              </a:ext>
            </a:extLst>
          </p:cNvPr>
          <p:cNvSpPr txBox="1"/>
          <p:nvPr/>
        </p:nvSpPr>
        <p:spPr>
          <a:xfrm>
            <a:off x="9207501" y="2527300"/>
            <a:ext cx="2552699" cy="3416320"/>
          </a:xfrm>
          <a:prstGeom prst="rect">
            <a:avLst/>
          </a:prstGeom>
          <a:noFill/>
        </p:spPr>
        <p:txBody>
          <a:bodyPr wrap="square" rtlCol="0">
            <a:spAutoFit/>
          </a:bodyPr>
          <a:lstStyle/>
          <a:p>
            <a:r>
              <a:rPr lang="en-GB" dirty="0"/>
              <a:t>Pictured – a </a:t>
            </a:r>
            <a:r>
              <a:rPr lang="en-GB" dirty="0" err="1"/>
              <a:t>sedimat</a:t>
            </a:r>
            <a:r>
              <a:rPr lang="en-GB" dirty="0"/>
              <a:t> silt trap.</a:t>
            </a:r>
          </a:p>
          <a:p>
            <a:endParaRPr lang="en-GB" dirty="0"/>
          </a:p>
          <a:p>
            <a:r>
              <a:rPr lang="en-GB" dirty="0"/>
              <a:t>A hessian sandbag weir has been established downstream of the </a:t>
            </a:r>
            <a:r>
              <a:rPr lang="en-GB" dirty="0" err="1"/>
              <a:t>sedimat</a:t>
            </a:r>
            <a:r>
              <a:rPr lang="en-GB" dirty="0"/>
              <a:t> pictured.  The weir slows down the flow in the stream, allowing the </a:t>
            </a:r>
            <a:r>
              <a:rPr lang="en-GB" dirty="0" err="1"/>
              <a:t>sedimat</a:t>
            </a:r>
            <a:r>
              <a:rPr lang="en-GB" dirty="0"/>
              <a:t> to filter out the silt.</a:t>
            </a:r>
          </a:p>
        </p:txBody>
      </p:sp>
    </p:spTree>
    <p:extLst>
      <p:ext uri="{BB962C8B-B14F-4D97-AF65-F5344CB8AC3E}">
        <p14:creationId xmlns:p14="http://schemas.microsoft.com/office/powerpoint/2010/main" val="287698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4A2E-B8B4-459D-9242-B7288D01D7A0}"/>
              </a:ext>
            </a:extLst>
          </p:cNvPr>
          <p:cNvSpPr>
            <a:spLocks noGrp="1"/>
          </p:cNvSpPr>
          <p:nvPr>
            <p:ph type="title"/>
          </p:nvPr>
        </p:nvSpPr>
        <p:spPr>
          <a:xfrm>
            <a:off x="431801" y="476251"/>
            <a:ext cx="8775700" cy="971550"/>
          </a:xfrm>
        </p:spPr>
        <p:txBody>
          <a:bodyPr/>
          <a:lstStyle/>
          <a:p>
            <a:r>
              <a:rPr lang="en-GB" dirty="0">
                <a:solidFill>
                  <a:schemeClr val="accent1"/>
                </a:solidFill>
              </a:rPr>
              <a:t>Improving drainage as part of the BETWS Project – silt traps</a:t>
            </a:r>
            <a:endParaRPr lang="en-GB" dirty="0"/>
          </a:p>
        </p:txBody>
      </p:sp>
      <p:pic>
        <p:nvPicPr>
          <p:cNvPr id="6" name="Content Placeholder 5">
            <a:extLst>
              <a:ext uri="{FF2B5EF4-FFF2-40B4-BE49-F238E27FC236}">
                <a16:creationId xmlns:a16="http://schemas.microsoft.com/office/drawing/2014/main" id="{6D34615D-80E4-458E-851D-0F688374EC0E}"/>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31801" y="1563951"/>
            <a:ext cx="3613348" cy="4817798"/>
          </a:xfrm>
          <a:ln w="28575">
            <a:solidFill>
              <a:schemeClr val="accent1"/>
            </a:solidFill>
          </a:ln>
        </p:spPr>
      </p:pic>
      <p:pic>
        <p:nvPicPr>
          <p:cNvPr id="8" name="Content Placeholder 7">
            <a:extLst>
              <a:ext uri="{FF2B5EF4-FFF2-40B4-BE49-F238E27FC236}">
                <a16:creationId xmlns:a16="http://schemas.microsoft.com/office/drawing/2014/main" id="{12866F77-D9E9-4FD8-A556-4247E6B63FC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33505" y="1563951"/>
            <a:ext cx="3613348" cy="4817798"/>
          </a:xfrm>
          <a:ln w="28575">
            <a:solidFill>
              <a:schemeClr val="accent1"/>
            </a:solidFill>
          </a:ln>
        </p:spPr>
      </p:pic>
      <p:sp>
        <p:nvSpPr>
          <p:cNvPr id="9" name="TextBox 8">
            <a:extLst>
              <a:ext uri="{FF2B5EF4-FFF2-40B4-BE49-F238E27FC236}">
                <a16:creationId xmlns:a16="http://schemas.microsoft.com/office/drawing/2014/main" id="{31051C44-92D8-4EAC-B82D-2CF5CBFDDDA0}"/>
              </a:ext>
            </a:extLst>
          </p:cNvPr>
          <p:cNvSpPr txBox="1"/>
          <p:nvPr/>
        </p:nvSpPr>
        <p:spPr>
          <a:xfrm>
            <a:off x="342900" y="6381749"/>
            <a:ext cx="7503619" cy="646331"/>
          </a:xfrm>
          <a:prstGeom prst="rect">
            <a:avLst/>
          </a:prstGeom>
          <a:noFill/>
        </p:spPr>
        <p:txBody>
          <a:bodyPr wrap="square" rtlCol="0">
            <a:spAutoFit/>
          </a:bodyPr>
          <a:lstStyle/>
          <a:p>
            <a:r>
              <a:rPr lang="en-GB" b="1" dirty="0"/>
              <a:t>Photo 1                                                    Photo 2                                              </a:t>
            </a:r>
          </a:p>
          <a:p>
            <a:endParaRPr lang="en-GB" dirty="0"/>
          </a:p>
        </p:txBody>
      </p:sp>
      <p:sp>
        <p:nvSpPr>
          <p:cNvPr id="3" name="TextBox 2">
            <a:extLst>
              <a:ext uri="{FF2B5EF4-FFF2-40B4-BE49-F238E27FC236}">
                <a16:creationId xmlns:a16="http://schemas.microsoft.com/office/drawing/2014/main" id="{7EDC1DD4-2557-4E29-ABD2-CA8CD08DD33E}"/>
              </a:ext>
            </a:extLst>
          </p:cNvPr>
          <p:cNvSpPr txBox="1"/>
          <p:nvPr/>
        </p:nvSpPr>
        <p:spPr>
          <a:xfrm>
            <a:off x="8261152" y="2590800"/>
            <a:ext cx="3753048" cy="2031325"/>
          </a:xfrm>
          <a:prstGeom prst="rect">
            <a:avLst/>
          </a:prstGeom>
          <a:noFill/>
        </p:spPr>
        <p:txBody>
          <a:bodyPr wrap="square" rtlCol="0">
            <a:spAutoFit/>
          </a:bodyPr>
          <a:lstStyle/>
          <a:p>
            <a:r>
              <a:rPr lang="en-GB" dirty="0"/>
              <a:t>A timber lorry had just driven past the silt trap shown when pictures 1 and 2 were taken, creating quite a bit of silty run off. The </a:t>
            </a:r>
            <a:r>
              <a:rPr lang="en-GB" dirty="0" err="1"/>
              <a:t>sedimat</a:t>
            </a:r>
            <a:r>
              <a:rPr lang="en-GB" dirty="0"/>
              <a:t> and weir removed the slit as can be seen in photo 2.</a:t>
            </a:r>
          </a:p>
          <a:p>
            <a:endParaRPr lang="en-GB" dirty="0"/>
          </a:p>
        </p:txBody>
      </p:sp>
    </p:spTree>
    <p:extLst>
      <p:ext uri="{BB962C8B-B14F-4D97-AF65-F5344CB8AC3E}">
        <p14:creationId xmlns:p14="http://schemas.microsoft.com/office/powerpoint/2010/main" val="281019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959C-3DB4-4279-8CA9-F03B4F7DED9A}"/>
              </a:ext>
            </a:extLst>
          </p:cNvPr>
          <p:cNvSpPr>
            <a:spLocks noGrp="1"/>
          </p:cNvSpPr>
          <p:nvPr>
            <p:ph type="title"/>
          </p:nvPr>
        </p:nvSpPr>
        <p:spPr>
          <a:xfrm>
            <a:off x="431801" y="476251"/>
            <a:ext cx="8775700" cy="812904"/>
          </a:xfrm>
        </p:spPr>
        <p:txBody>
          <a:bodyPr/>
          <a:lstStyle/>
          <a:p>
            <a:r>
              <a:rPr lang="en-GB" dirty="0">
                <a:solidFill>
                  <a:schemeClr val="accent1"/>
                </a:solidFill>
              </a:rPr>
              <a:t>Timber volume</a:t>
            </a:r>
          </a:p>
        </p:txBody>
      </p:sp>
      <p:pic>
        <p:nvPicPr>
          <p:cNvPr id="8" name="Content Placeholder 7">
            <a:extLst>
              <a:ext uri="{FF2B5EF4-FFF2-40B4-BE49-F238E27FC236}">
                <a16:creationId xmlns:a16="http://schemas.microsoft.com/office/drawing/2014/main" id="{5B8C7ACF-E44A-4B84-BA94-311A28DA79F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1799" y="1282782"/>
            <a:ext cx="3822701" cy="2548467"/>
          </a:xfrm>
          <a:ln w="28575">
            <a:solidFill>
              <a:schemeClr val="accent1"/>
            </a:solidFill>
          </a:ln>
        </p:spPr>
      </p:pic>
      <p:sp>
        <p:nvSpPr>
          <p:cNvPr id="6" name="TextBox 5">
            <a:extLst>
              <a:ext uri="{FF2B5EF4-FFF2-40B4-BE49-F238E27FC236}">
                <a16:creationId xmlns:a16="http://schemas.microsoft.com/office/drawing/2014/main" id="{4CE40E18-F092-4F9A-A816-BBE538AB5B3E}"/>
              </a:ext>
            </a:extLst>
          </p:cNvPr>
          <p:cNvSpPr txBox="1"/>
          <p:nvPr/>
        </p:nvSpPr>
        <p:spPr>
          <a:xfrm>
            <a:off x="4643747" y="3688980"/>
            <a:ext cx="7116454" cy="2862322"/>
          </a:xfrm>
          <a:prstGeom prst="rect">
            <a:avLst/>
          </a:prstGeom>
          <a:noFill/>
        </p:spPr>
        <p:txBody>
          <a:bodyPr wrap="square" rtlCol="0">
            <a:spAutoFit/>
          </a:bodyPr>
          <a:lstStyle/>
          <a:p>
            <a:r>
              <a:rPr lang="en-GB" sz="2000" dirty="0">
                <a:latin typeface="+mj-lt"/>
              </a:rPr>
              <a:t>Timber is sold by volume.  The volume measurement used in the industry is cubic metres (m</a:t>
            </a:r>
            <a:r>
              <a:rPr lang="en-GB" sz="2000" baseline="30000" dirty="0">
                <a:latin typeface="+mj-lt"/>
              </a:rPr>
              <a:t>3</a:t>
            </a:r>
            <a:r>
              <a:rPr lang="en-GB" sz="2000" dirty="0">
                <a:latin typeface="+mj-lt"/>
              </a:rPr>
              <a:t>).  </a:t>
            </a:r>
          </a:p>
          <a:p>
            <a:endParaRPr lang="en-GB" sz="2000" dirty="0">
              <a:latin typeface="+mj-lt"/>
            </a:endParaRPr>
          </a:p>
          <a:p>
            <a:r>
              <a:rPr lang="en-GB" sz="2000" dirty="0">
                <a:latin typeface="+mj-lt"/>
              </a:rPr>
              <a:t>A cubic metre (</a:t>
            </a:r>
            <a:r>
              <a:rPr lang="en-GB" sz="2000" dirty="0"/>
              <a:t>m</a:t>
            </a:r>
            <a:r>
              <a:rPr lang="en-GB" sz="2000" baseline="30000" dirty="0"/>
              <a:t>3</a:t>
            </a:r>
            <a:r>
              <a:rPr lang="en-GB" sz="2000" dirty="0"/>
              <a:t>)</a:t>
            </a:r>
            <a:r>
              <a:rPr lang="en-GB" sz="2000" baseline="30000" dirty="0"/>
              <a:t> </a:t>
            </a:r>
            <a:r>
              <a:rPr lang="en-GB" sz="2000" dirty="0">
                <a:latin typeface="+mj-lt"/>
              </a:rPr>
              <a:t>is 100cm x 100cm x 100cm = A volume that is made by a cube that is 1 metre on each side.</a:t>
            </a:r>
            <a:br>
              <a:rPr lang="en-GB" sz="2000" dirty="0">
                <a:latin typeface="+mj-lt"/>
              </a:rPr>
            </a:br>
            <a:endParaRPr lang="en-GB" sz="2000" dirty="0">
              <a:latin typeface="+mj-lt"/>
            </a:endParaRPr>
          </a:p>
          <a:p>
            <a:r>
              <a:rPr lang="en-GB" sz="2000" dirty="0"/>
              <a:t>On average, a volume of 1,000m</a:t>
            </a:r>
            <a:r>
              <a:rPr lang="en-GB" sz="2000" baseline="30000" dirty="0"/>
              <a:t>3</a:t>
            </a:r>
            <a:r>
              <a:rPr lang="en-GB" sz="2000" dirty="0"/>
              <a:t> or 700 tonnes of timber was stacked at roadside for collection at any given time during the duration of the project.</a:t>
            </a:r>
            <a:endParaRPr lang="en-GB" sz="2000" baseline="30000" dirty="0">
              <a:latin typeface="+mj-lt"/>
            </a:endParaRPr>
          </a:p>
        </p:txBody>
      </p:sp>
      <p:pic>
        <p:nvPicPr>
          <p:cNvPr id="7" name="Picture 6">
            <a:extLst>
              <a:ext uri="{FF2B5EF4-FFF2-40B4-BE49-F238E27FC236}">
                <a16:creationId xmlns:a16="http://schemas.microsoft.com/office/drawing/2014/main" id="{C40FC554-24C5-4FBB-833D-ECC5E024D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651" y="1471677"/>
            <a:ext cx="2235194" cy="1775737"/>
          </a:xfrm>
          <a:prstGeom prst="rect">
            <a:avLst/>
          </a:prstGeom>
        </p:spPr>
      </p:pic>
      <p:pic>
        <p:nvPicPr>
          <p:cNvPr id="10" name="Picture 9">
            <a:extLst>
              <a:ext uri="{FF2B5EF4-FFF2-40B4-BE49-F238E27FC236}">
                <a16:creationId xmlns:a16="http://schemas.microsoft.com/office/drawing/2014/main" id="{3079FE85-C577-49A3-B0C6-1D5EE37F0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99" y="4069900"/>
            <a:ext cx="3822701" cy="2481402"/>
          </a:xfrm>
          <a:prstGeom prst="rect">
            <a:avLst/>
          </a:prstGeom>
          <a:ln w="28575">
            <a:solidFill>
              <a:schemeClr val="accent1"/>
            </a:solidFill>
          </a:ln>
        </p:spPr>
      </p:pic>
    </p:spTree>
    <p:extLst>
      <p:ext uri="{BB962C8B-B14F-4D97-AF65-F5344CB8AC3E}">
        <p14:creationId xmlns:p14="http://schemas.microsoft.com/office/powerpoint/2010/main" val="24439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08CD-98DE-4A1F-95AD-6775C644CE5F}"/>
              </a:ext>
            </a:extLst>
          </p:cNvPr>
          <p:cNvSpPr>
            <a:spLocks noGrp="1"/>
          </p:cNvSpPr>
          <p:nvPr>
            <p:ph type="title"/>
          </p:nvPr>
        </p:nvSpPr>
        <p:spPr>
          <a:xfrm>
            <a:off x="431801" y="476251"/>
            <a:ext cx="8775700" cy="767934"/>
          </a:xfrm>
        </p:spPr>
        <p:txBody>
          <a:bodyPr/>
          <a:lstStyle/>
          <a:p>
            <a:r>
              <a:rPr lang="en-GB" dirty="0">
                <a:solidFill>
                  <a:schemeClr val="accent1"/>
                </a:solidFill>
              </a:rPr>
              <a:t>Invasive species</a:t>
            </a:r>
          </a:p>
        </p:txBody>
      </p:sp>
      <p:pic>
        <p:nvPicPr>
          <p:cNvPr id="5" name="Content Placeholder 4">
            <a:extLst>
              <a:ext uri="{FF2B5EF4-FFF2-40B4-BE49-F238E27FC236}">
                <a16:creationId xmlns:a16="http://schemas.microsoft.com/office/drawing/2014/main" id="{184EFACC-0F19-460F-8A41-053E9737D9F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1801" y="1244186"/>
            <a:ext cx="7782809" cy="3149605"/>
          </a:xfrm>
          <a:ln w="19050">
            <a:solidFill>
              <a:srgbClr val="0091A5"/>
            </a:solidFill>
          </a:ln>
        </p:spPr>
      </p:pic>
      <p:sp>
        <p:nvSpPr>
          <p:cNvPr id="6" name="TextBox 5">
            <a:extLst>
              <a:ext uri="{FF2B5EF4-FFF2-40B4-BE49-F238E27FC236}">
                <a16:creationId xmlns:a16="http://schemas.microsoft.com/office/drawing/2014/main" id="{9AA6C46A-1771-4DB5-9DEA-D4950472CE06}"/>
              </a:ext>
            </a:extLst>
          </p:cNvPr>
          <p:cNvSpPr txBox="1"/>
          <p:nvPr/>
        </p:nvSpPr>
        <p:spPr>
          <a:xfrm>
            <a:off x="8304550" y="1244185"/>
            <a:ext cx="3700781" cy="3416320"/>
          </a:xfrm>
          <a:prstGeom prst="rect">
            <a:avLst/>
          </a:prstGeom>
          <a:noFill/>
        </p:spPr>
        <p:txBody>
          <a:bodyPr wrap="square" rtlCol="0">
            <a:spAutoFit/>
          </a:bodyPr>
          <a:lstStyle/>
          <a:p>
            <a:endParaRPr lang="en-GB" dirty="0"/>
          </a:p>
          <a:p>
            <a:endParaRPr lang="en-GB" dirty="0"/>
          </a:p>
          <a:p>
            <a:r>
              <a:rPr lang="en-GB" i="1" dirty="0"/>
              <a:t>Rhododendron </a:t>
            </a:r>
            <a:r>
              <a:rPr lang="en-GB" i="1" dirty="0" err="1"/>
              <a:t>ponticum</a:t>
            </a:r>
            <a:r>
              <a:rPr lang="en-GB" i="1" dirty="0"/>
              <a:t> </a:t>
            </a:r>
            <a:r>
              <a:rPr lang="en-GB" dirty="0"/>
              <a:t>is native to countries in the Mediterranean, Asia and China. It is not native to Britain, but was first introduced in the late 18th Century. It became especially popular on country estates in Victorian times, providing ornamental value, as well as cover for game birds.  </a:t>
            </a:r>
          </a:p>
          <a:p>
            <a:endParaRPr lang="en-GB" dirty="0"/>
          </a:p>
        </p:txBody>
      </p:sp>
      <p:sp>
        <p:nvSpPr>
          <p:cNvPr id="3" name="TextBox 2">
            <a:extLst>
              <a:ext uri="{FF2B5EF4-FFF2-40B4-BE49-F238E27FC236}">
                <a16:creationId xmlns:a16="http://schemas.microsoft.com/office/drawing/2014/main" id="{435ED169-809C-438B-8263-72F5E91C4A2F}"/>
              </a:ext>
            </a:extLst>
          </p:cNvPr>
          <p:cNvSpPr txBox="1"/>
          <p:nvPr/>
        </p:nvSpPr>
        <p:spPr>
          <a:xfrm>
            <a:off x="371841" y="4399776"/>
            <a:ext cx="11633490" cy="2185214"/>
          </a:xfrm>
          <a:prstGeom prst="rect">
            <a:avLst/>
          </a:prstGeom>
          <a:noFill/>
        </p:spPr>
        <p:txBody>
          <a:bodyPr wrap="square" rtlCol="0">
            <a:spAutoFit/>
          </a:bodyPr>
          <a:lstStyle/>
          <a:p>
            <a:pPr lvl="0">
              <a:defRPr/>
            </a:pPr>
            <a:r>
              <a:rPr lang="en-GB" b="1" i="1" dirty="0"/>
              <a:t>Rhododendron</a:t>
            </a:r>
          </a:p>
          <a:p>
            <a:pPr lvl="0">
              <a:defRPr/>
            </a:pPr>
            <a:endParaRPr lang="en-GB" dirty="0"/>
          </a:p>
          <a:p>
            <a:pPr lvl="0">
              <a:defRPr/>
            </a:pPr>
            <a:r>
              <a:rPr lang="en-GB" dirty="0"/>
              <a:t>The plant is responsible for the destruction of many native habitats.  </a:t>
            </a:r>
          </a:p>
          <a:p>
            <a:pPr lvl="0">
              <a:defRPr/>
            </a:pPr>
            <a:endParaRPr lang="en-GB" sz="1000" dirty="0"/>
          </a:p>
          <a:p>
            <a:pPr lvl="0">
              <a:defRPr/>
            </a:pPr>
            <a:r>
              <a:rPr lang="en-GB" dirty="0"/>
              <a:t>Where conditions are suitable, Rhododendron will out compete most native plants.  Growing to many times the height of a person, allowing very little light to penetrate through its thick leaf canopy, this effectively eliminates other competing native plant species which are unable to grow due to insufficient light. This in turn leads to the consequent loss of the associated native animals. </a:t>
            </a:r>
          </a:p>
        </p:txBody>
      </p:sp>
    </p:spTree>
    <p:extLst>
      <p:ext uri="{BB962C8B-B14F-4D97-AF65-F5344CB8AC3E}">
        <p14:creationId xmlns:p14="http://schemas.microsoft.com/office/powerpoint/2010/main" val="28177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631E-B989-4D6F-A710-03786BD55397}"/>
              </a:ext>
            </a:extLst>
          </p:cNvPr>
          <p:cNvSpPr>
            <a:spLocks noGrp="1"/>
          </p:cNvSpPr>
          <p:nvPr>
            <p:ph type="title"/>
          </p:nvPr>
        </p:nvSpPr>
        <p:spPr/>
        <p:txBody>
          <a:bodyPr/>
          <a:lstStyle/>
          <a:p>
            <a:r>
              <a:rPr lang="en-GB" dirty="0">
                <a:solidFill>
                  <a:schemeClr val="accent1"/>
                </a:solidFill>
              </a:rPr>
              <a:t>Contents</a:t>
            </a:r>
          </a:p>
        </p:txBody>
      </p:sp>
      <p:sp>
        <p:nvSpPr>
          <p:cNvPr id="3" name="Content Placeholder 2">
            <a:extLst>
              <a:ext uri="{FF2B5EF4-FFF2-40B4-BE49-F238E27FC236}">
                <a16:creationId xmlns:a16="http://schemas.microsoft.com/office/drawing/2014/main" id="{1ABACE81-F94B-460C-8B1E-E57DBF1A16C8}"/>
              </a:ext>
            </a:extLst>
          </p:cNvPr>
          <p:cNvSpPr>
            <a:spLocks noGrp="1"/>
          </p:cNvSpPr>
          <p:nvPr>
            <p:ph idx="1"/>
          </p:nvPr>
        </p:nvSpPr>
        <p:spPr>
          <a:xfrm>
            <a:off x="431800" y="1700212"/>
            <a:ext cx="6324600" cy="4752975"/>
          </a:xfrm>
        </p:spPr>
        <p:txBody>
          <a:bodyPr/>
          <a:lstStyle/>
          <a:p>
            <a:r>
              <a:rPr lang="en-GB" b="0" dirty="0">
                <a:solidFill>
                  <a:schemeClr val="accent1"/>
                </a:solidFill>
                <a:hlinkClick r:id="rId3" action="ppaction://hlinksldjump"/>
              </a:rPr>
              <a:t>History of the site</a:t>
            </a:r>
            <a:endParaRPr lang="en-GB" b="0" dirty="0">
              <a:solidFill>
                <a:schemeClr val="accent1"/>
              </a:solidFill>
            </a:endParaRPr>
          </a:p>
          <a:p>
            <a:endParaRPr lang="en-GB" sz="1000" b="0" dirty="0">
              <a:solidFill>
                <a:schemeClr val="accent1"/>
              </a:solidFill>
            </a:endParaRPr>
          </a:p>
          <a:p>
            <a:r>
              <a:rPr lang="en-GB" b="0" dirty="0">
                <a:solidFill>
                  <a:schemeClr val="accent1"/>
                </a:solidFill>
                <a:hlinkClick r:id="rId4" action="ppaction://hlinksldjump"/>
              </a:rPr>
              <a:t>Introduction to the BETWS Project</a:t>
            </a:r>
            <a:endParaRPr lang="en-GB" b="0" dirty="0">
              <a:solidFill>
                <a:schemeClr val="accent1"/>
              </a:solidFill>
            </a:endParaRPr>
          </a:p>
          <a:p>
            <a:endParaRPr lang="en-GB" sz="1000" b="0" dirty="0">
              <a:solidFill>
                <a:schemeClr val="accent1"/>
              </a:solidFill>
            </a:endParaRPr>
          </a:p>
          <a:p>
            <a:r>
              <a:rPr lang="en-GB" b="0" dirty="0">
                <a:solidFill>
                  <a:schemeClr val="accent1"/>
                </a:solidFill>
                <a:hlinkClick r:id="rId5" action="ppaction://hlinksldjump"/>
              </a:rPr>
              <a:t>Why was felling necessary?</a:t>
            </a:r>
            <a:endParaRPr lang="en-GB" b="0" dirty="0">
              <a:solidFill>
                <a:schemeClr val="accent1"/>
              </a:solidFill>
            </a:endParaRPr>
          </a:p>
          <a:p>
            <a:endParaRPr lang="en-GB" sz="1000" b="0" dirty="0">
              <a:solidFill>
                <a:schemeClr val="accent1"/>
              </a:solidFill>
            </a:endParaRPr>
          </a:p>
          <a:p>
            <a:r>
              <a:rPr lang="en-GB" b="0" dirty="0">
                <a:solidFill>
                  <a:schemeClr val="accent1"/>
                </a:solidFill>
                <a:hlinkClick r:id="rId6" action="ppaction://hlinksldjump"/>
              </a:rPr>
              <a:t>Scale of the felling</a:t>
            </a:r>
            <a:endParaRPr lang="en-GB" b="0" dirty="0">
              <a:solidFill>
                <a:schemeClr val="accent1"/>
              </a:solidFill>
            </a:endParaRPr>
          </a:p>
          <a:p>
            <a:endParaRPr lang="en-GB" sz="1000" b="0" dirty="0">
              <a:solidFill>
                <a:schemeClr val="accent1"/>
              </a:solidFill>
            </a:endParaRPr>
          </a:p>
          <a:p>
            <a:r>
              <a:rPr lang="en-GB" b="0" dirty="0">
                <a:solidFill>
                  <a:schemeClr val="accent1"/>
                </a:solidFill>
                <a:hlinkClick r:id="rId7" action="ppaction://hlinksldjump"/>
              </a:rPr>
              <a:t>Factors may have made the trees unstable</a:t>
            </a:r>
            <a:endParaRPr lang="en-GB" b="0" dirty="0">
              <a:solidFill>
                <a:schemeClr val="accent1"/>
              </a:solidFill>
            </a:endParaRPr>
          </a:p>
          <a:p>
            <a:endParaRPr lang="en-GB" sz="1000" b="0" dirty="0">
              <a:solidFill>
                <a:schemeClr val="accent1"/>
              </a:solidFill>
            </a:endParaRPr>
          </a:p>
          <a:p>
            <a:r>
              <a:rPr lang="en-GB" b="0" dirty="0">
                <a:solidFill>
                  <a:schemeClr val="accent1"/>
                </a:solidFill>
                <a:hlinkClick r:id="rId8" action="ppaction://hlinksldjump"/>
              </a:rPr>
              <a:t>PESTLE Analysis</a:t>
            </a:r>
            <a:endParaRPr lang="en-GB" b="0" dirty="0">
              <a:solidFill>
                <a:schemeClr val="accent1"/>
              </a:solidFill>
            </a:endParaRPr>
          </a:p>
          <a:p>
            <a:endParaRPr lang="en-GB" sz="1000" b="0" dirty="0">
              <a:solidFill>
                <a:schemeClr val="accent1"/>
              </a:solidFill>
            </a:endParaRPr>
          </a:p>
          <a:p>
            <a:r>
              <a:rPr lang="en-GB" b="0" dirty="0">
                <a:hlinkClick r:id="rId9" action="ppaction://hlinksldjump"/>
              </a:rPr>
              <a:t>Tree felling &amp; Skyline extraction system</a:t>
            </a:r>
            <a:endParaRPr lang="en-GB" b="0" dirty="0"/>
          </a:p>
          <a:p>
            <a:endParaRPr lang="en-GB" sz="1000" b="0" dirty="0"/>
          </a:p>
          <a:p>
            <a:r>
              <a:rPr lang="en-GB" b="0" dirty="0">
                <a:solidFill>
                  <a:schemeClr val="accent1"/>
                </a:solidFill>
                <a:hlinkClick r:id="rId10" action="ppaction://hlinksldjump"/>
              </a:rPr>
              <a:t>Traffic management</a:t>
            </a:r>
            <a:endParaRPr lang="en-GB" b="0" dirty="0">
              <a:solidFill>
                <a:schemeClr val="accent1"/>
              </a:solidFill>
            </a:endParaRPr>
          </a:p>
        </p:txBody>
      </p:sp>
      <p:sp>
        <p:nvSpPr>
          <p:cNvPr id="5" name="TextBox 4">
            <a:extLst>
              <a:ext uri="{FF2B5EF4-FFF2-40B4-BE49-F238E27FC236}">
                <a16:creationId xmlns:a16="http://schemas.microsoft.com/office/drawing/2014/main" id="{A9FB9718-BBE4-4CFE-A2FA-88C39AA6A98B}"/>
              </a:ext>
            </a:extLst>
          </p:cNvPr>
          <p:cNvSpPr txBox="1"/>
          <p:nvPr/>
        </p:nvSpPr>
        <p:spPr>
          <a:xfrm>
            <a:off x="6858000" y="1700211"/>
            <a:ext cx="5003800" cy="5232202"/>
          </a:xfrm>
          <a:prstGeom prst="rect">
            <a:avLst/>
          </a:prstGeom>
          <a:noFill/>
        </p:spPr>
        <p:txBody>
          <a:bodyPr wrap="square" rtlCol="0">
            <a:spAutoFit/>
          </a:bodyPr>
          <a:lstStyle/>
          <a:p>
            <a:r>
              <a:rPr lang="en-GB" sz="2400" dirty="0">
                <a:solidFill>
                  <a:schemeClr val="accent1"/>
                </a:solidFill>
                <a:hlinkClick r:id="rId11" action="ppaction://hlinksldjump"/>
              </a:rPr>
              <a:t>Stabilising the bank</a:t>
            </a:r>
            <a:endParaRPr lang="en-GB" sz="2400" dirty="0">
              <a:solidFill>
                <a:schemeClr val="accent1"/>
              </a:solidFill>
            </a:endParaRPr>
          </a:p>
          <a:p>
            <a:endParaRPr lang="en-GB" sz="1000" dirty="0">
              <a:solidFill>
                <a:schemeClr val="accent1"/>
              </a:solidFill>
            </a:endParaRPr>
          </a:p>
          <a:p>
            <a:r>
              <a:rPr lang="en-GB" sz="2400" dirty="0">
                <a:hlinkClick r:id="rId12" action="ppaction://hlinksldjump"/>
              </a:rPr>
              <a:t>Access</a:t>
            </a:r>
            <a:endParaRPr lang="en-GB" sz="2400" dirty="0"/>
          </a:p>
          <a:p>
            <a:endParaRPr lang="en-GB" sz="1000" dirty="0">
              <a:solidFill>
                <a:schemeClr val="accent1"/>
              </a:solidFill>
            </a:endParaRPr>
          </a:p>
          <a:p>
            <a:r>
              <a:rPr lang="en-GB" sz="2400" dirty="0">
                <a:solidFill>
                  <a:schemeClr val="accent1"/>
                </a:solidFill>
                <a:hlinkClick r:id="rId13" action="ppaction://hlinksldjump"/>
              </a:rPr>
              <a:t>Drainage</a:t>
            </a:r>
            <a:endParaRPr lang="en-GB" sz="2400" dirty="0">
              <a:solidFill>
                <a:schemeClr val="accent1"/>
              </a:solidFill>
            </a:endParaRPr>
          </a:p>
          <a:p>
            <a:endParaRPr lang="en-GB" sz="1000" dirty="0">
              <a:solidFill>
                <a:schemeClr val="accent1"/>
              </a:solidFill>
            </a:endParaRPr>
          </a:p>
          <a:p>
            <a:r>
              <a:rPr lang="en-GB" sz="2400" dirty="0">
                <a:solidFill>
                  <a:schemeClr val="accent1"/>
                </a:solidFill>
                <a:hlinkClick r:id="rId14" action="ppaction://hlinksldjump"/>
              </a:rPr>
              <a:t>Timber volume</a:t>
            </a:r>
            <a:endParaRPr lang="en-GB" sz="2400" dirty="0">
              <a:solidFill>
                <a:schemeClr val="accent1"/>
              </a:solidFill>
            </a:endParaRPr>
          </a:p>
          <a:p>
            <a:endParaRPr lang="en-GB" sz="1000" dirty="0">
              <a:solidFill>
                <a:schemeClr val="accent1"/>
              </a:solidFill>
              <a:hlinkClick r:id="rId15" action="ppaction://hlinksldjump"/>
            </a:endParaRPr>
          </a:p>
          <a:p>
            <a:r>
              <a:rPr lang="en-GB" sz="2400" dirty="0">
                <a:solidFill>
                  <a:schemeClr val="accent1"/>
                </a:solidFill>
                <a:hlinkClick r:id="rId15" action="ppaction://hlinksldjump"/>
              </a:rPr>
              <a:t>Invasive species</a:t>
            </a:r>
            <a:endParaRPr lang="en-GB" sz="2400" dirty="0">
              <a:solidFill>
                <a:schemeClr val="accent1"/>
              </a:solidFill>
            </a:endParaRPr>
          </a:p>
          <a:p>
            <a:endParaRPr lang="en-GB" sz="1000" dirty="0">
              <a:solidFill>
                <a:schemeClr val="accent1"/>
              </a:solidFill>
            </a:endParaRPr>
          </a:p>
          <a:p>
            <a:r>
              <a:rPr lang="en-GB" sz="2400" dirty="0">
                <a:solidFill>
                  <a:schemeClr val="accent1"/>
                </a:solidFill>
                <a:hlinkClick r:id="rId16" action="ppaction://hlinksldjump"/>
              </a:rPr>
              <a:t>European Protected Species (EPS</a:t>
            </a:r>
            <a:r>
              <a:rPr lang="en-GB" sz="2400" dirty="0">
                <a:solidFill>
                  <a:srgbClr val="82D2F0"/>
                </a:solidFill>
                <a:hlinkClick r:id="rId16" action="ppaction://hlinksldjump"/>
              </a:rPr>
              <a:t>)</a:t>
            </a:r>
            <a:endParaRPr lang="en-GB" sz="2400" dirty="0">
              <a:solidFill>
                <a:srgbClr val="82D2F0"/>
              </a:solidFill>
            </a:endParaRPr>
          </a:p>
          <a:p>
            <a:endParaRPr lang="en-GB" sz="1000" dirty="0">
              <a:solidFill>
                <a:srgbClr val="82D2F0"/>
              </a:solidFill>
            </a:endParaRPr>
          </a:p>
          <a:p>
            <a:r>
              <a:rPr lang="en-GB" sz="2400" dirty="0">
                <a:solidFill>
                  <a:srgbClr val="0091A5"/>
                </a:solidFill>
                <a:hlinkClick r:id="rId17" action="ppaction://hlinksldjump"/>
              </a:rPr>
              <a:t>Communication</a:t>
            </a:r>
            <a:endParaRPr lang="en-GB" sz="2400" dirty="0">
              <a:solidFill>
                <a:srgbClr val="0091A5"/>
              </a:solidFill>
            </a:endParaRPr>
          </a:p>
          <a:p>
            <a:endParaRPr lang="en-GB" sz="1000" dirty="0">
              <a:solidFill>
                <a:srgbClr val="0091A5"/>
              </a:solidFill>
            </a:endParaRPr>
          </a:p>
          <a:p>
            <a:r>
              <a:rPr lang="en-GB" sz="2400" dirty="0">
                <a:solidFill>
                  <a:srgbClr val="0091A5"/>
                </a:solidFill>
                <a:hlinkClick r:id="rId18" action="ppaction://hlinksldjump"/>
              </a:rPr>
              <a:t>Looking back on the project</a:t>
            </a:r>
            <a:endParaRPr lang="en-GB" sz="2400" dirty="0">
              <a:solidFill>
                <a:schemeClr val="accent1"/>
              </a:solidFill>
            </a:endParaRPr>
          </a:p>
          <a:p>
            <a:endParaRPr lang="en-GB" sz="2400" dirty="0">
              <a:solidFill>
                <a:schemeClr val="accent1"/>
              </a:solidFill>
            </a:endParaRPr>
          </a:p>
          <a:p>
            <a:endParaRPr lang="en-GB" sz="2400" dirty="0">
              <a:solidFill>
                <a:schemeClr val="accent1"/>
              </a:solidFill>
            </a:endParaRPr>
          </a:p>
          <a:p>
            <a:endParaRPr lang="en-GB" sz="2400" b="1" dirty="0"/>
          </a:p>
        </p:txBody>
      </p:sp>
    </p:spTree>
    <p:extLst>
      <p:ext uri="{BB962C8B-B14F-4D97-AF65-F5344CB8AC3E}">
        <p14:creationId xmlns:p14="http://schemas.microsoft.com/office/powerpoint/2010/main" val="164655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560F-9AF8-4AB1-8512-9DE8AB0B4438}"/>
              </a:ext>
            </a:extLst>
          </p:cNvPr>
          <p:cNvSpPr>
            <a:spLocks noGrp="1"/>
          </p:cNvSpPr>
          <p:nvPr>
            <p:ph type="title"/>
          </p:nvPr>
        </p:nvSpPr>
        <p:spPr>
          <a:xfrm>
            <a:off x="431801" y="476250"/>
            <a:ext cx="9161904" cy="1037757"/>
          </a:xfrm>
        </p:spPr>
        <p:txBody>
          <a:bodyPr/>
          <a:lstStyle/>
          <a:p>
            <a:r>
              <a:rPr lang="en-GB" dirty="0">
                <a:solidFill>
                  <a:schemeClr val="accent1"/>
                </a:solidFill>
              </a:rPr>
              <a:t>Managing invasive species as part of the BETWS Project</a:t>
            </a:r>
          </a:p>
        </p:txBody>
      </p:sp>
      <p:sp>
        <p:nvSpPr>
          <p:cNvPr id="3" name="Content Placeholder 2">
            <a:extLst>
              <a:ext uri="{FF2B5EF4-FFF2-40B4-BE49-F238E27FC236}">
                <a16:creationId xmlns:a16="http://schemas.microsoft.com/office/drawing/2014/main" id="{123B881E-09C2-4CD0-8D9B-AECF57DC1CFA}"/>
              </a:ext>
            </a:extLst>
          </p:cNvPr>
          <p:cNvSpPr>
            <a:spLocks noGrp="1"/>
          </p:cNvSpPr>
          <p:nvPr>
            <p:ph sz="half" idx="1"/>
          </p:nvPr>
        </p:nvSpPr>
        <p:spPr>
          <a:xfrm>
            <a:off x="431800" y="1803401"/>
            <a:ext cx="7670799" cy="4864100"/>
          </a:xfrm>
        </p:spPr>
        <p:txBody>
          <a:bodyPr/>
          <a:lstStyle/>
          <a:p>
            <a:pPr lvl="0">
              <a:spcBef>
                <a:spcPts val="0"/>
              </a:spcBef>
              <a:defRPr/>
            </a:pPr>
            <a:r>
              <a:rPr lang="en-GB" b="0" dirty="0">
                <a:solidFill>
                  <a:schemeClr val="tx1"/>
                </a:solidFill>
              </a:rPr>
              <a:t>The </a:t>
            </a:r>
            <a:r>
              <a:rPr lang="en-GB" b="0" dirty="0" err="1">
                <a:solidFill>
                  <a:schemeClr val="tx1"/>
                </a:solidFill>
              </a:rPr>
              <a:t>Bont</a:t>
            </a:r>
            <a:r>
              <a:rPr lang="en-GB" b="0" dirty="0">
                <a:solidFill>
                  <a:schemeClr val="tx1"/>
                </a:solidFill>
              </a:rPr>
              <a:t> Evans block is a PAWS site –  Plantations on Ancient Woodland Sites.  Sites such as these were planted with non-native species, mostly during the 20th century to provide a strategic timber reserve.</a:t>
            </a:r>
          </a:p>
          <a:p>
            <a:pPr lvl="0">
              <a:spcBef>
                <a:spcPts val="0"/>
              </a:spcBef>
              <a:defRPr/>
            </a:pPr>
            <a:endParaRPr lang="en-GB" b="0" dirty="0">
              <a:solidFill>
                <a:schemeClr val="tx1"/>
              </a:solidFill>
            </a:endParaRPr>
          </a:p>
          <a:p>
            <a:pPr lvl="0">
              <a:spcBef>
                <a:spcPts val="0"/>
              </a:spcBef>
              <a:defRPr/>
            </a:pPr>
            <a:r>
              <a:rPr lang="en-GB" b="0" dirty="0">
                <a:solidFill>
                  <a:schemeClr val="tx1"/>
                </a:solidFill>
              </a:rPr>
              <a:t>Present on the steep embankment above the catchfence, Rhododendron was cut and sprayed on site (an area of probably 400m x 50m) by an experienced team working from harnesses.</a:t>
            </a:r>
          </a:p>
          <a:p>
            <a:pPr lvl="0">
              <a:spcBef>
                <a:spcPts val="0"/>
              </a:spcBef>
              <a:defRPr/>
            </a:pPr>
            <a:endParaRPr lang="en-GB" b="0" dirty="0">
              <a:solidFill>
                <a:schemeClr val="tx1"/>
              </a:solidFill>
            </a:endParaRPr>
          </a:p>
          <a:p>
            <a:pPr lvl="0">
              <a:spcBef>
                <a:spcPts val="0"/>
              </a:spcBef>
              <a:defRPr/>
            </a:pPr>
            <a:r>
              <a:rPr lang="en-GB" b="0" dirty="0">
                <a:solidFill>
                  <a:schemeClr val="tx1"/>
                </a:solidFill>
              </a:rPr>
              <a:t>Coniferous seedlings most commonly Western Hemlock which in a PAWS site are considered invasive, were treated to prevent regrowth.  </a:t>
            </a:r>
          </a:p>
          <a:p>
            <a:pPr lvl="0">
              <a:spcBef>
                <a:spcPts val="0"/>
              </a:spcBef>
              <a:defRPr/>
            </a:pPr>
            <a:endParaRPr lang="en-GB" b="0" dirty="0">
              <a:solidFill>
                <a:schemeClr val="tx1"/>
              </a:solidFill>
            </a:endParaRPr>
          </a:p>
          <a:p>
            <a:pPr lvl="0">
              <a:spcBef>
                <a:spcPts val="0"/>
              </a:spcBef>
              <a:defRPr/>
            </a:pPr>
            <a:r>
              <a:rPr lang="en-GB" b="0" dirty="0">
                <a:solidFill>
                  <a:schemeClr val="tx1"/>
                </a:solidFill>
              </a:rPr>
              <a:t>Following the project the site was allowed to regenerate with some replanting of small native broadleaf species e.g. hazel and rowan to stabilise the soil.</a:t>
            </a:r>
          </a:p>
        </p:txBody>
      </p:sp>
      <p:pic>
        <p:nvPicPr>
          <p:cNvPr id="8" name="Picture 7">
            <a:extLst>
              <a:ext uri="{FF2B5EF4-FFF2-40B4-BE49-F238E27FC236}">
                <a16:creationId xmlns:a16="http://schemas.microsoft.com/office/drawing/2014/main" id="{BC9D1FCB-7F7E-4E01-8CD8-307B0186A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6441" y="1916833"/>
            <a:ext cx="3154680" cy="2100072"/>
          </a:xfrm>
          <a:prstGeom prst="rect">
            <a:avLst/>
          </a:prstGeom>
          <a:ln w="28575">
            <a:solidFill>
              <a:schemeClr val="accent1"/>
            </a:solidFill>
          </a:ln>
        </p:spPr>
      </p:pic>
      <p:pic>
        <p:nvPicPr>
          <p:cNvPr id="10" name="Picture 9">
            <a:extLst>
              <a:ext uri="{FF2B5EF4-FFF2-40B4-BE49-F238E27FC236}">
                <a16:creationId xmlns:a16="http://schemas.microsoft.com/office/drawing/2014/main" id="{5F1D3F7C-3C89-48FE-B0D0-00C932587E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6441" y="4342533"/>
            <a:ext cx="3154680" cy="2208276"/>
          </a:xfrm>
          <a:prstGeom prst="rect">
            <a:avLst/>
          </a:prstGeom>
          <a:ln w="28575">
            <a:solidFill>
              <a:schemeClr val="accent1"/>
            </a:solidFill>
          </a:ln>
        </p:spPr>
      </p:pic>
    </p:spTree>
    <p:extLst>
      <p:ext uri="{BB962C8B-B14F-4D97-AF65-F5344CB8AC3E}">
        <p14:creationId xmlns:p14="http://schemas.microsoft.com/office/powerpoint/2010/main" val="27419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8821-57A1-4820-B9F5-F7EEAAE840B9}"/>
              </a:ext>
            </a:extLst>
          </p:cNvPr>
          <p:cNvSpPr>
            <a:spLocks noGrp="1"/>
          </p:cNvSpPr>
          <p:nvPr>
            <p:ph type="title"/>
          </p:nvPr>
        </p:nvSpPr>
        <p:spPr>
          <a:xfrm>
            <a:off x="431801" y="476251"/>
            <a:ext cx="8775700" cy="767934"/>
          </a:xfrm>
        </p:spPr>
        <p:txBody>
          <a:bodyPr/>
          <a:lstStyle/>
          <a:p>
            <a:r>
              <a:rPr lang="en-GB" dirty="0">
                <a:solidFill>
                  <a:schemeClr val="accent1"/>
                </a:solidFill>
              </a:rPr>
              <a:t>European Protected Species (EPS)</a:t>
            </a:r>
          </a:p>
        </p:txBody>
      </p:sp>
      <p:sp>
        <p:nvSpPr>
          <p:cNvPr id="4" name="TextBox 3">
            <a:extLst>
              <a:ext uri="{FF2B5EF4-FFF2-40B4-BE49-F238E27FC236}">
                <a16:creationId xmlns:a16="http://schemas.microsoft.com/office/drawing/2014/main" id="{B58E36E5-8B58-4943-971C-463F91558333}"/>
              </a:ext>
            </a:extLst>
          </p:cNvPr>
          <p:cNvSpPr txBox="1"/>
          <p:nvPr/>
        </p:nvSpPr>
        <p:spPr>
          <a:xfrm>
            <a:off x="5201587" y="1857434"/>
            <a:ext cx="6475751" cy="2031325"/>
          </a:xfrm>
          <a:prstGeom prst="rect">
            <a:avLst/>
          </a:prstGeom>
          <a:noFill/>
        </p:spPr>
        <p:txBody>
          <a:bodyPr wrap="square" rtlCol="0">
            <a:spAutoFit/>
          </a:bodyPr>
          <a:lstStyle/>
          <a:p>
            <a:r>
              <a:rPr lang="en-GB" dirty="0"/>
              <a:t>Some species of plants and animals have declined throughout Europe to such an extent that they are now offered special protection in law.  The Conservation of Habitats and Species Regulations 2017 transposed into UK law the EC Habitats Directive of 1992, which listed European Protected Species (EPS).  </a:t>
            </a:r>
          </a:p>
          <a:p>
            <a:endParaRPr lang="en-GB" dirty="0"/>
          </a:p>
        </p:txBody>
      </p:sp>
      <p:pic>
        <p:nvPicPr>
          <p:cNvPr id="6" name="Picture 5">
            <a:extLst>
              <a:ext uri="{FF2B5EF4-FFF2-40B4-BE49-F238E27FC236}">
                <a16:creationId xmlns:a16="http://schemas.microsoft.com/office/drawing/2014/main" id="{B1B4CC2F-5317-465D-9724-BF4CF7EC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1" y="1244185"/>
            <a:ext cx="4674730" cy="3081338"/>
          </a:xfrm>
          <a:prstGeom prst="rect">
            <a:avLst/>
          </a:prstGeom>
          <a:ln w="28575">
            <a:solidFill>
              <a:schemeClr val="accent1"/>
            </a:solidFill>
          </a:ln>
        </p:spPr>
      </p:pic>
      <p:sp>
        <p:nvSpPr>
          <p:cNvPr id="3" name="TextBox 2">
            <a:extLst>
              <a:ext uri="{FF2B5EF4-FFF2-40B4-BE49-F238E27FC236}">
                <a16:creationId xmlns:a16="http://schemas.microsoft.com/office/drawing/2014/main" id="{703C8F44-6AC9-4046-85E0-F5A4E0907F11}"/>
              </a:ext>
            </a:extLst>
          </p:cNvPr>
          <p:cNvSpPr txBox="1"/>
          <p:nvPr/>
        </p:nvSpPr>
        <p:spPr>
          <a:xfrm>
            <a:off x="431801" y="4432300"/>
            <a:ext cx="11455399" cy="2585323"/>
          </a:xfrm>
          <a:prstGeom prst="rect">
            <a:avLst/>
          </a:prstGeom>
          <a:noFill/>
        </p:spPr>
        <p:txBody>
          <a:bodyPr wrap="square" rtlCol="0">
            <a:spAutoFit/>
          </a:bodyPr>
          <a:lstStyle/>
          <a:p>
            <a:r>
              <a:rPr lang="en-GB" dirty="0"/>
              <a:t>The dormouse (</a:t>
            </a:r>
            <a:r>
              <a:rPr lang="en-GB" dirty="0" err="1"/>
              <a:t>muscardinus</a:t>
            </a:r>
            <a:r>
              <a:rPr lang="en-GB" dirty="0"/>
              <a:t> </a:t>
            </a:r>
            <a:r>
              <a:rPr lang="en-GB" dirty="0" err="1"/>
              <a:t>avellanarius</a:t>
            </a:r>
            <a:r>
              <a:rPr lang="en-GB" dirty="0"/>
              <a:t>) is an EPS.</a:t>
            </a:r>
          </a:p>
          <a:p>
            <a:endParaRPr lang="en-GB" dirty="0"/>
          </a:p>
          <a:p>
            <a:r>
              <a:rPr lang="en-GB" dirty="0"/>
              <a:t>Under the Habitats Regulations, it is an offence to:</a:t>
            </a:r>
          </a:p>
          <a:p>
            <a:endParaRPr lang="en-GB" dirty="0"/>
          </a:p>
          <a:p>
            <a:pPr marL="285750" indent="-285750">
              <a:buFont typeface="Arial" panose="020B0604020202020204" pitchFamily="34" charset="0"/>
              <a:buChar char="•"/>
            </a:pPr>
            <a:r>
              <a:rPr lang="en-GB" dirty="0"/>
              <a:t>Deliberately capture, injure or kill any wild animal of an EPS</a:t>
            </a:r>
          </a:p>
          <a:p>
            <a:pPr marL="285750" indent="-285750">
              <a:buFont typeface="Arial" panose="020B0604020202020204" pitchFamily="34" charset="0"/>
              <a:buChar char="•"/>
            </a:pPr>
            <a:r>
              <a:rPr lang="en-GB" dirty="0"/>
              <a:t>Deliberately disturb wild animals of any such species</a:t>
            </a:r>
          </a:p>
          <a:p>
            <a:pPr marL="285750" indent="-285750">
              <a:buFont typeface="Arial" panose="020B0604020202020204" pitchFamily="34" charset="0"/>
              <a:buChar char="•"/>
            </a:pPr>
            <a:r>
              <a:rPr lang="en-GB" dirty="0"/>
              <a:t>Deliberately take or destroy the eggs of such an animal, or</a:t>
            </a:r>
          </a:p>
          <a:p>
            <a:pPr marL="285750" indent="-285750">
              <a:buFont typeface="Arial" panose="020B0604020202020204" pitchFamily="34" charset="0"/>
              <a:buChar char="•"/>
            </a:pPr>
            <a:r>
              <a:rPr lang="en-GB" dirty="0"/>
              <a:t>Damage or destroy a breeding site or resting place of such an animal</a:t>
            </a:r>
          </a:p>
          <a:p>
            <a:endParaRPr lang="en-GB" dirty="0"/>
          </a:p>
        </p:txBody>
      </p:sp>
    </p:spTree>
    <p:extLst>
      <p:ext uri="{BB962C8B-B14F-4D97-AF65-F5344CB8AC3E}">
        <p14:creationId xmlns:p14="http://schemas.microsoft.com/office/powerpoint/2010/main" val="2245929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6248-1F9C-4F2A-8F07-31BBD7C08D47}"/>
              </a:ext>
            </a:extLst>
          </p:cNvPr>
          <p:cNvSpPr>
            <a:spLocks noGrp="1"/>
          </p:cNvSpPr>
          <p:nvPr>
            <p:ph type="title"/>
          </p:nvPr>
        </p:nvSpPr>
        <p:spPr/>
        <p:txBody>
          <a:bodyPr/>
          <a:lstStyle/>
          <a:p>
            <a:r>
              <a:rPr lang="en-GB" dirty="0">
                <a:solidFill>
                  <a:schemeClr val="accent1"/>
                </a:solidFill>
              </a:rPr>
              <a:t>Protecting wildlife during harvesting operations</a:t>
            </a:r>
          </a:p>
        </p:txBody>
      </p:sp>
      <p:sp>
        <p:nvSpPr>
          <p:cNvPr id="5" name="Content Placeholder 4">
            <a:extLst>
              <a:ext uri="{FF2B5EF4-FFF2-40B4-BE49-F238E27FC236}">
                <a16:creationId xmlns:a16="http://schemas.microsoft.com/office/drawing/2014/main" id="{E349F7AF-965F-48BE-AF0F-22789396703D}"/>
              </a:ext>
            </a:extLst>
          </p:cNvPr>
          <p:cNvSpPr>
            <a:spLocks noGrp="1"/>
          </p:cNvSpPr>
          <p:nvPr>
            <p:ph idx="1"/>
          </p:nvPr>
        </p:nvSpPr>
        <p:spPr>
          <a:xfrm>
            <a:off x="431802" y="1916832"/>
            <a:ext cx="11425418" cy="4536356"/>
          </a:xfrm>
        </p:spPr>
        <p:txBody>
          <a:bodyPr/>
          <a:lstStyle/>
          <a:p>
            <a:pPr marL="342900" indent="-342900">
              <a:buFont typeface="Arial" panose="020B0604020202020204" pitchFamily="34" charset="0"/>
              <a:buChar char="•"/>
            </a:pPr>
            <a:r>
              <a:rPr lang="en-GB" sz="2100" b="0" dirty="0">
                <a:solidFill>
                  <a:schemeClr val="tx1"/>
                </a:solidFill>
              </a:rPr>
              <a:t>NRW’s Conservation and Heritage Officer made regular checks to ensure the felling didn’t damage any nests or important areas for wildlife.  </a:t>
            </a:r>
          </a:p>
          <a:p>
            <a:pPr marL="342900" indent="-342900">
              <a:buFont typeface="Arial" panose="020B0604020202020204" pitchFamily="34" charset="0"/>
              <a:buChar char="•"/>
            </a:pPr>
            <a:r>
              <a:rPr lang="en-GB" sz="2100" b="0" dirty="0">
                <a:solidFill>
                  <a:schemeClr val="tx1"/>
                </a:solidFill>
              </a:rPr>
              <a:t>The grass on site was cut short prior to felling works commencing and possible nesting habitat removed to deter dormouse from nesting whilst operations were in progress.</a:t>
            </a:r>
          </a:p>
          <a:p>
            <a:pPr marL="342900" indent="-342900">
              <a:buFont typeface="Arial" panose="020B0604020202020204" pitchFamily="34" charset="0"/>
              <a:buChar char="•"/>
            </a:pPr>
            <a:r>
              <a:rPr lang="en-GB" sz="2100" b="0" dirty="0">
                <a:solidFill>
                  <a:schemeClr val="tx1"/>
                </a:solidFill>
              </a:rPr>
              <a:t>Surveys for other EPS were conducted along with regular raptor surveys -  old nests were removed to prevent them from returning to the site.</a:t>
            </a:r>
          </a:p>
          <a:p>
            <a:pPr marL="342900" indent="-342900">
              <a:buFont typeface="Arial" panose="020B0604020202020204" pitchFamily="34" charset="0"/>
              <a:buChar char="•"/>
            </a:pPr>
            <a:r>
              <a:rPr lang="en-GB" sz="2100" b="0" dirty="0">
                <a:solidFill>
                  <a:schemeClr val="tx1"/>
                </a:solidFill>
              </a:rPr>
              <a:t>Native trees and shrubs were retained where possible along with standing deadwood and loose stumps, which are vital for insects and fungi.</a:t>
            </a:r>
          </a:p>
          <a:p>
            <a:endParaRPr lang="en-GB" b="0" dirty="0">
              <a:solidFill>
                <a:schemeClr val="tx1"/>
              </a:solidFill>
              <a:highlight>
                <a:srgbClr val="FFFF00"/>
              </a:highlight>
            </a:endParaRPr>
          </a:p>
          <a:p>
            <a:endParaRPr lang="en-GB" dirty="0"/>
          </a:p>
        </p:txBody>
      </p:sp>
      <p:pic>
        <p:nvPicPr>
          <p:cNvPr id="8" name="Picture 7">
            <a:extLst>
              <a:ext uri="{FF2B5EF4-FFF2-40B4-BE49-F238E27FC236}">
                <a16:creationId xmlns:a16="http://schemas.microsoft.com/office/drawing/2014/main" id="{DC213374-A376-4511-A3AA-DCE164F2B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7614">
            <a:off x="5751838" y="4430212"/>
            <a:ext cx="6158266" cy="1953325"/>
          </a:xfrm>
          <a:prstGeom prst="rect">
            <a:avLst/>
          </a:prstGeom>
        </p:spPr>
      </p:pic>
    </p:spTree>
    <p:extLst>
      <p:ext uri="{BB962C8B-B14F-4D97-AF65-F5344CB8AC3E}">
        <p14:creationId xmlns:p14="http://schemas.microsoft.com/office/powerpoint/2010/main" val="305659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040E-BA90-416F-8CA1-4FECDC934090}"/>
              </a:ext>
            </a:extLst>
          </p:cNvPr>
          <p:cNvSpPr>
            <a:spLocks noGrp="1"/>
          </p:cNvSpPr>
          <p:nvPr>
            <p:ph type="title"/>
          </p:nvPr>
        </p:nvSpPr>
        <p:spPr>
          <a:xfrm>
            <a:off x="431801" y="476250"/>
            <a:ext cx="8775700" cy="1601932"/>
          </a:xfrm>
        </p:spPr>
        <p:txBody>
          <a:bodyPr/>
          <a:lstStyle/>
          <a:p>
            <a:r>
              <a:rPr lang="en-GB" dirty="0">
                <a:solidFill>
                  <a:srgbClr val="0091A5"/>
                </a:solidFill>
              </a:rPr>
              <a:t>Communication</a:t>
            </a:r>
            <a:br>
              <a:rPr lang="en-GB" dirty="0"/>
            </a:br>
            <a:r>
              <a:rPr lang="en-GB" dirty="0"/>
              <a:t>	</a:t>
            </a:r>
          </a:p>
        </p:txBody>
      </p:sp>
      <p:pic>
        <p:nvPicPr>
          <p:cNvPr id="5" name="Content Placeholder 4">
            <a:extLst>
              <a:ext uri="{FF2B5EF4-FFF2-40B4-BE49-F238E27FC236}">
                <a16:creationId xmlns:a16="http://schemas.microsoft.com/office/drawing/2014/main" id="{CCD94EC9-ADD6-4EF4-93C3-33F74169F26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1801" y="1415519"/>
            <a:ext cx="3356690" cy="4750034"/>
          </a:xfrm>
          <a:ln>
            <a:solidFill>
              <a:schemeClr val="accent1"/>
            </a:solidFill>
          </a:ln>
        </p:spPr>
      </p:pic>
      <p:pic>
        <p:nvPicPr>
          <p:cNvPr id="3" name="Picture 2">
            <a:extLst>
              <a:ext uri="{FF2B5EF4-FFF2-40B4-BE49-F238E27FC236}">
                <a16:creationId xmlns:a16="http://schemas.microsoft.com/office/drawing/2014/main" id="{827E6F8A-7D66-442E-8C41-3079A09F5EF5}"/>
              </a:ext>
            </a:extLst>
          </p:cNvPr>
          <p:cNvPicPr>
            <a:picLocks noChangeAspect="1"/>
          </p:cNvPicPr>
          <p:nvPr/>
        </p:nvPicPr>
        <p:blipFill>
          <a:blip r:embed="rId4"/>
          <a:stretch>
            <a:fillRect/>
          </a:stretch>
        </p:blipFill>
        <p:spPr>
          <a:xfrm>
            <a:off x="4052529" y="1415519"/>
            <a:ext cx="5429250" cy="2486025"/>
          </a:xfrm>
          <a:prstGeom prst="rect">
            <a:avLst/>
          </a:prstGeom>
          <a:ln>
            <a:solidFill>
              <a:schemeClr val="accent1"/>
            </a:solidFill>
          </a:ln>
        </p:spPr>
      </p:pic>
      <p:sp>
        <p:nvSpPr>
          <p:cNvPr id="4" name="TextBox 3">
            <a:extLst>
              <a:ext uri="{FF2B5EF4-FFF2-40B4-BE49-F238E27FC236}">
                <a16:creationId xmlns:a16="http://schemas.microsoft.com/office/drawing/2014/main" id="{CB9D5019-BD6A-4AD7-9050-F59F786AD7C1}"/>
              </a:ext>
            </a:extLst>
          </p:cNvPr>
          <p:cNvSpPr txBox="1"/>
          <p:nvPr/>
        </p:nvSpPr>
        <p:spPr>
          <a:xfrm>
            <a:off x="431801" y="6273358"/>
            <a:ext cx="5429250" cy="369332"/>
          </a:xfrm>
          <a:prstGeom prst="rect">
            <a:avLst/>
          </a:prstGeom>
          <a:noFill/>
        </p:spPr>
        <p:txBody>
          <a:bodyPr wrap="square" rtlCol="0">
            <a:spAutoFit/>
          </a:bodyPr>
          <a:lstStyle/>
          <a:p>
            <a:r>
              <a:rPr lang="en-GB" b="1" dirty="0">
                <a:solidFill>
                  <a:srgbClr val="0091A5"/>
                </a:solidFill>
              </a:rPr>
              <a:t>#</a:t>
            </a:r>
            <a:r>
              <a:rPr lang="en-GB" b="1" dirty="0" err="1">
                <a:solidFill>
                  <a:srgbClr val="0091A5"/>
                </a:solidFill>
              </a:rPr>
              <a:t>BETWSproject</a:t>
            </a:r>
            <a:r>
              <a:rPr lang="en-GB" b="1" dirty="0">
                <a:solidFill>
                  <a:srgbClr val="0091A5"/>
                </a:solidFill>
              </a:rPr>
              <a:t> #</a:t>
            </a:r>
            <a:r>
              <a:rPr lang="en-GB" b="1" dirty="0" err="1">
                <a:solidFill>
                  <a:srgbClr val="0091A5"/>
                </a:solidFill>
              </a:rPr>
              <a:t>Corris</a:t>
            </a:r>
            <a:r>
              <a:rPr lang="en-GB" b="1" dirty="0">
                <a:solidFill>
                  <a:srgbClr val="0091A5"/>
                </a:solidFill>
              </a:rPr>
              <a:t> @</a:t>
            </a:r>
            <a:r>
              <a:rPr lang="en-GB" b="1" dirty="0" err="1">
                <a:solidFill>
                  <a:srgbClr val="0091A5"/>
                </a:solidFill>
              </a:rPr>
              <a:t>NatResWales</a:t>
            </a:r>
            <a:endParaRPr lang="en-GB" b="1" dirty="0"/>
          </a:p>
        </p:txBody>
      </p:sp>
      <p:sp>
        <p:nvSpPr>
          <p:cNvPr id="6" name="TextBox 5">
            <a:extLst>
              <a:ext uri="{FF2B5EF4-FFF2-40B4-BE49-F238E27FC236}">
                <a16:creationId xmlns:a16="http://schemas.microsoft.com/office/drawing/2014/main" id="{B3593065-A4E7-4B93-8F69-6DCBB9986672}"/>
              </a:ext>
            </a:extLst>
          </p:cNvPr>
          <p:cNvSpPr txBox="1"/>
          <p:nvPr/>
        </p:nvSpPr>
        <p:spPr>
          <a:xfrm>
            <a:off x="4052529" y="4134981"/>
            <a:ext cx="3859571" cy="1631216"/>
          </a:xfrm>
          <a:prstGeom prst="rect">
            <a:avLst/>
          </a:prstGeom>
          <a:noFill/>
        </p:spPr>
        <p:txBody>
          <a:bodyPr wrap="square" rtlCol="0">
            <a:spAutoFit/>
          </a:bodyPr>
          <a:lstStyle/>
          <a:p>
            <a:pPr lvl="0">
              <a:defRPr/>
            </a:pPr>
            <a:r>
              <a:rPr lang="en-GB" sz="2000" dirty="0"/>
              <a:t>Good communication was essential during the planning and delivery of the project to keep locals and road-users up-to-date with project progress.</a:t>
            </a:r>
          </a:p>
        </p:txBody>
      </p:sp>
      <p:pic>
        <p:nvPicPr>
          <p:cNvPr id="8" name="Picture 7">
            <a:extLst>
              <a:ext uri="{FF2B5EF4-FFF2-40B4-BE49-F238E27FC236}">
                <a16:creationId xmlns:a16="http://schemas.microsoft.com/office/drawing/2014/main" id="{1007C337-8145-4D87-AFC1-785F3CBE31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100" y="3567648"/>
            <a:ext cx="4098211" cy="3073658"/>
          </a:xfrm>
          <a:prstGeom prst="rect">
            <a:avLst/>
          </a:prstGeom>
          <a:ln w="28575">
            <a:solidFill>
              <a:schemeClr val="accent1"/>
            </a:solidFill>
          </a:ln>
        </p:spPr>
      </p:pic>
    </p:spTree>
    <p:extLst>
      <p:ext uri="{BB962C8B-B14F-4D97-AF65-F5344CB8AC3E}">
        <p14:creationId xmlns:p14="http://schemas.microsoft.com/office/powerpoint/2010/main" val="1990200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3202-ACD8-4A1E-A798-DF55E601311B}"/>
              </a:ext>
            </a:extLst>
          </p:cNvPr>
          <p:cNvSpPr>
            <a:spLocks noGrp="1"/>
          </p:cNvSpPr>
          <p:nvPr>
            <p:ph type="title"/>
          </p:nvPr>
        </p:nvSpPr>
        <p:spPr>
          <a:xfrm>
            <a:off x="431801" y="476251"/>
            <a:ext cx="8775700" cy="730250"/>
          </a:xfrm>
        </p:spPr>
        <p:txBody>
          <a:bodyPr/>
          <a:lstStyle/>
          <a:p>
            <a:r>
              <a:rPr lang="en-GB" dirty="0">
                <a:solidFill>
                  <a:schemeClr val="accent1"/>
                </a:solidFill>
              </a:rPr>
              <a:t>Looking back on the project</a:t>
            </a:r>
          </a:p>
        </p:txBody>
      </p:sp>
      <p:sp>
        <p:nvSpPr>
          <p:cNvPr id="3" name="Content Placeholder 2">
            <a:extLst>
              <a:ext uri="{FF2B5EF4-FFF2-40B4-BE49-F238E27FC236}">
                <a16:creationId xmlns:a16="http://schemas.microsoft.com/office/drawing/2014/main" id="{7C33DD57-2E25-4B17-BD6B-8B0BA6A79F8C}"/>
              </a:ext>
            </a:extLst>
          </p:cNvPr>
          <p:cNvSpPr>
            <a:spLocks noGrp="1"/>
          </p:cNvSpPr>
          <p:nvPr>
            <p:ph idx="1"/>
          </p:nvPr>
        </p:nvSpPr>
        <p:spPr>
          <a:xfrm>
            <a:off x="431801" y="1363514"/>
            <a:ext cx="8775700" cy="1595586"/>
          </a:xfrm>
          <a:solidFill>
            <a:srgbClr val="0091A5"/>
          </a:solidFill>
        </p:spPr>
        <p:txBody>
          <a:bodyPr/>
          <a:lstStyle/>
          <a:p>
            <a:r>
              <a:rPr lang="en-GB" sz="2200" dirty="0">
                <a:solidFill>
                  <a:schemeClr val="bg1"/>
                </a:solidFill>
              </a:rPr>
              <a:t>This </a:t>
            </a:r>
            <a:r>
              <a:rPr lang="en-GB" sz="2200" dirty="0">
                <a:solidFill>
                  <a:schemeClr val="bg1"/>
                </a:solidFill>
                <a:hlinkClick r:id="rId3"/>
              </a:rPr>
              <a:t>video</a:t>
            </a:r>
            <a:r>
              <a:rPr lang="en-GB" sz="2200" dirty="0">
                <a:solidFill>
                  <a:schemeClr val="bg1"/>
                </a:solidFill>
              </a:rPr>
              <a:t> looks back on the work that was completed as part of the project.</a:t>
            </a:r>
          </a:p>
          <a:p>
            <a:endParaRPr lang="en-GB" sz="1200" dirty="0">
              <a:solidFill>
                <a:schemeClr val="tx1"/>
              </a:solidFill>
            </a:endParaRPr>
          </a:p>
          <a:p>
            <a:r>
              <a:rPr lang="en-GB" sz="2200" dirty="0">
                <a:solidFill>
                  <a:schemeClr val="bg1"/>
                </a:solidFill>
              </a:rPr>
              <a:t>2.39 minutes</a:t>
            </a:r>
          </a:p>
        </p:txBody>
      </p:sp>
    </p:spTree>
    <p:extLst>
      <p:ext uri="{BB962C8B-B14F-4D97-AF65-F5344CB8AC3E}">
        <p14:creationId xmlns:p14="http://schemas.microsoft.com/office/powerpoint/2010/main" val="1148293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B69804-9AAD-482E-8445-215935F45C23}"/>
              </a:ext>
            </a:extLst>
          </p:cNvPr>
          <p:cNvSpPr txBox="1">
            <a:spLocks/>
          </p:cNvSpPr>
          <p:nvPr/>
        </p:nvSpPr>
        <p:spPr>
          <a:xfrm>
            <a:off x="431800" y="545523"/>
            <a:ext cx="8775700" cy="548759"/>
          </a:xfrm>
          <a:prstGeom prst="rect">
            <a:avLst/>
          </a:prstGeom>
        </p:spPr>
        <p:txBody>
          <a:bodyPr vert="horz" lIns="0" tIns="0" rIns="0" bIns="0" rtlCol="0" anchor="ct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GB" dirty="0">
                <a:solidFill>
                  <a:schemeClr val="accent1"/>
                </a:solidFill>
              </a:rPr>
              <a:t>Post-felling plan</a:t>
            </a:r>
          </a:p>
        </p:txBody>
      </p:sp>
      <p:sp>
        <p:nvSpPr>
          <p:cNvPr id="5" name="Content Placeholder 4">
            <a:extLst>
              <a:ext uri="{FF2B5EF4-FFF2-40B4-BE49-F238E27FC236}">
                <a16:creationId xmlns:a16="http://schemas.microsoft.com/office/drawing/2014/main" id="{8CAE66E2-892D-4766-AB21-6DDF2750994B}"/>
              </a:ext>
            </a:extLst>
          </p:cNvPr>
          <p:cNvSpPr>
            <a:spLocks noGrp="1"/>
          </p:cNvSpPr>
          <p:nvPr>
            <p:ph idx="1"/>
          </p:nvPr>
        </p:nvSpPr>
        <p:spPr>
          <a:xfrm>
            <a:off x="431800" y="2174601"/>
            <a:ext cx="5384384" cy="4536356"/>
          </a:xfrm>
        </p:spPr>
        <p:txBody>
          <a:bodyPr/>
          <a:lstStyle/>
          <a:p>
            <a:r>
              <a:rPr lang="en-GB" sz="2200" b="0" dirty="0">
                <a:solidFill>
                  <a:schemeClr val="tx1"/>
                </a:solidFill>
              </a:rPr>
              <a:t>Return the site to a PAWS, functioning native woodland ecosystem and manage the woodland using the principles of Sustainable Management of our Natural Resources (SMNR).</a:t>
            </a:r>
          </a:p>
        </p:txBody>
      </p:sp>
      <p:pic>
        <p:nvPicPr>
          <p:cNvPr id="2" name="Picture 1">
            <a:extLst>
              <a:ext uri="{FF2B5EF4-FFF2-40B4-BE49-F238E27FC236}">
                <a16:creationId xmlns:a16="http://schemas.microsoft.com/office/drawing/2014/main" id="{CC3DDE84-0B29-4AF6-888D-DDAC85B7F8DA}"/>
              </a:ext>
            </a:extLst>
          </p:cNvPr>
          <p:cNvPicPr>
            <a:picLocks noChangeAspect="1"/>
          </p:cNvPicPr>
          <p:nvPr/>
        </p:nvPicPr>
        <p:blipFill>
          <a:blip r:embed="rId3"/>
          <a:stretch>
            <a:fillRect/>
          </a:stretch>
        </p:blipFill>
        <p:spPr>
          <a:xfrm>
            <a:off x="5816184" y="1270000"/>
            <a:ext cx="3860960" cy="5390775"/>
          </a:xfrm>
          <a:prstGeom prst="rect">
            <a:avLst/>
          </a:prstGeom>
          <a:ln w="28575">
            <a:solidFill>
              <a:schemeClr val="accent1"/>
            </a:solidFill>
          </a:ln>
        </p:spPr>
      </p:pic>
    </p:spTree>
    <p:extLst>
      <p:ext uri="{BB962C8B-B14F-4D97-AF65-F5344CB8AC3E}">
        <p14:creationId xmlns:p14="http://schemas.microsoft.com/office/powerpoint/2010/main" val="290617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200400"/>
            <a:ext cx="7772400" cy="1890255"/>
          </a:xfrm>
        </p:spPr>
        <p:txBody>
          <a:bodyPr/>
          <a:lstStyle/>
          <a:p>
            <a:br>
              <a:rPr lang="en-GB"/>
            </a:br>
            <a:br>
              <a:rPr lang="en-GB" sz="4000"/>
            </a:br>
            <a:br>
              <a:rPr lang="en-GB" sz="4000">
                <a:solidFill>
                  <a:srgbClr val="0091A5"/>
                </a:solidFill>
              </a:rPr>
            </a:br>
            <a:br>
              <a:rPr lang="en-GB" sz="4000">
                <a:solidFill>
                  <a:srgbClr val="0091A5"/>
                </a:solidFill>
              </a:rPr>
            </a:br>
            <a:br>
              <a:rPr lang="en-GB" sz="4000">
                <a:solidFill>
                  <a:srgbClr val="0091A5"/>
                </a:solidFill>
              </a:rPr>
            </a:br>
            <a:br>
              <a:rPr lang="en-GB" sz="4000">
                <a:solidFill>
                  <a:srgbClr val="0091A5"/>
                </a:solidFill>
              </a:rPr>
            </a:br>
            <a:br>
              <a:rPr lang="en-GB" sz="4000">
                <a:solidFill>
                  <a:srgbClr val="0091A5"/>
                </a:solidFill>
              </a:rPr>
            </a:br>
            <a:r>
              <a:rPr lang="en-GB" sz="4000">
                <a:solidFill>
                  <a:srgbClr val="0091A5"/>
                </a:solidFill>
              </a:rPr>
              <a:t> </a:t>
            </a:r>
            <a:br>
              <a:rPr lang="en-GB">
                <a:solidFill>
                  <a:srgbClr val="0091A5"/>
                </a:solidFill>
              </a:rPr>
            </a:br>
            <a:br>
              <a:rPr lang="en-GB"/>
            </a:br>
            <a:endParaRPr lang="en-GB" sz="1800" baseline="30000" dirty="0">
              <a:solidFill>
                <a:srgbClr val="0091A5"/>
              </a:solidFill>
            </a:endParaRPr>
          </a:p>
        </p:txBody>
      </p:sp>
      <p:sp>
        <p:nvSpPr>
          <p:cNvPr id="3" name="Rectangle 2">
            <a:extLst>
              <a:ext uri="{FF2B5EF4-FFF2-40B4-BE49-F238E27FC236}">
                <a16:creationId xmlns:a16="http://schemas.microsoft.com/office/drawing/2014/main" id="{2195B50D-4B4C-47FF-9CFF-C3CDFEDCFE4E}"/>
              </a:ext>
            </a:extLst>
          </p:cNvPr>
          <p:cNvSpPr/>
          <p:nvPr/>
        </p:nvSpPr>
        <p:spPr>
          <a:xfrm>
            <a:off x="600228" y="2365560"/>
            <a:ext cx="10984675" cy="1754326"/>
          </a:xfrm>
          <a:prstGeom prst="rect">
            <a:avLst/>
          </a:prstGeom>
        </p:spPr>
        <p:txBody>
          <a:bodyPr wrap="square">
            <a:spAutoFit/>
          </a:bodyPr>
          <a:lstStyle/>
          <a:p>
            <a:pPr algn="ctr"/>
            <a:r>
              <a:rPr lang="en-GB" sz="3600" b="1" dirty="0">
                <a:solidFill>
                  <a:schemeClr val="accent1"/>
                </a:solidFill>
              </a:rPr>
              <a:t>Contact us! </a:t>
            </a:r>
            <a:r>
              <a:rPr lang="en-GB" sz="3600" b="1" dirty="0">
                <a:hlinkClick r:id="rId3"/>
              </a:rPr>
              <a:t>education@naturalresourceswales.gov.uk</a:t>
            </a:r>
            <a:r>
              <a:rPr lang="en-GB" sz="3600" b="1" dirty="0"/>
              <a:t>        </a:t>
            </a:r>
            <a:r>
              <a:rPr lang="en-GB" sz="3600" b="1" dirty="0">
                <a:solidFill>
                  <a:schemeClr val="accent1"/>
                </a:solidFill>
              </a:rPr>
              <a:t>www.naturalresourceswales.gov.uk/learning</a:t>
            </a:r>
          </a:p>
        </p:txBody>
      </p:sp>
    </p:spTree>
    <p:extLst>
      <p:ext uri="{BB962C8B-B14F-4D97-AF65-F5344CB8AC3E}">
        <p14:creationId xmlns:p14="http://schemas.microsoft.com/office/powerpoint/2010/main" val="405040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2B3C-694F-45E3-8F83-0D497F0AC405}"/>
              </a:ext>
            </a:extLst>
          </p:cNvPr>
          <p:cNvSpPr>
            <a:spLocks noGrp="1"/>
          </p:cNvSpPr>
          <p:nvPr>
            <p:ph type="title"/>
          </p:nvPr>
        </p:nvSpPr>
        <p:spPr>
          <a:xfrm>
            <a:off x="431801" y="476251"/>
            <a:ext cx="8775700" cy="705452"/>
          </a:xfrm>
        </p:spPr>
        <p:txBody>
          <a:bodyPr/>
          <a:lstStyle/>
          <a:p>
            <a:r>
              <a:rPr lang="en-GB" dirty="0">
                <a:solidFill>
                  <a:srgbClr val="0091A5"/>
                </a:solidFill>
              </a:rPr>
              <a:t>History of the site</a:t>
            </a:r>
          </a:p>
        </p:txBody>
      </p:sp>
      <p:sp>
        <p:nvSpPr>
          <p:cNvPr id="10" name="TextBox 9">
            <a:extLst>
              <a:ext uri="{FF2B5EF4-FFF2-40B4-BE49-F238E27FC236}">
                <a16:creationId xmlns:a16="http://schemas.microsoft.com/office/drawing/2014/main" id="{F6ECB3C9-0EA0-4B75-AD10-A51A523EF63E}"/>
              </a:ext>
            </a:extLst>
          </p:cNvPr>
          <p:cNvSpPr txBox="1"/>
          <p:nvPr/>
        </p:nvSpPr>
        <p:spPr>
          <a:xfrm>
            <a:off x="358649" y="1204072"/>
            <a:ext cx="10224007" cy="1015663"/>
          </a:xfrm>
          <a:prstGeom prst="rect">
            <a:avLst/>
          </a:prstGeom>
          <a:noFill/>
        </p:spPr>
        <p:txBody>
          <a:bodyPr wrap="square" rtlCol="0">
            <a:spAutoFit/>
          </a:bodyPr>
          <a:lstStyle/>
          <a:p>
            <a:r>
              <a:rPr lang="en-GB" sz="2000" dirty="0"/>
              <a:t>Following the First World War there was a national need to rebuild and maintain a strategic timber reserve to meet Britain’s timber needs for the foreseeable future.  </a:t>
            </a:r>
          </a:p>
          <a:p>
            <a:r>
              <a:rPr lang="en-GB" sz="2000" dirty="0"/>
              <a:t>This led to the formation of the Forestry Commission in 1919.  </a:t>
            </a:r>
          </a:p>
        </p:txBody>
      </p:sp>
      <p:pic>
        <p:nvPicPr>
          <p:cNvPr id="11" name="Content Placeholder 5">
            <a:extLst>
              <a:ext uri="{FF2B5EF4-FFF2-40B4-BE49-F238E27FC236}">
                <a16:creationId xmlns:a16="http://schemas.microsoft.com/office/drawing/2014/main" id="{56504461-5EA6-42FA-8A67-186ED9872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1" y="2242104"/>
            <a:ext cx="10224007" cy="3213736"/>
          </a:xfrm>
          <a:prstGeom prst="rect">
            <a:avLst/>
          </a:prstGeom>
          <a:ln w="19050">
            <a:solidFill>
              <a:schemeClr val="accent1"/>
            </a:solidFill>
          </a:ln>
        </p:spPr>
      </p:pic>
      <p:sp>
        <p:nvSpPr>
          <p:cNvPr id="3" name="TextBox 2">
            <a:extLst>
              <a:ext uri="{FF2B5EF4-FFF2-40B4-BE49-F238E27FC236}">
                <a16:creationId xmlns:a16="http://schemas.microsoft.com/office/drawing/2014/main" id="{4E19C95C-AD46-40BE-BD13-E333BF2F71D1}"/>
              </a:ext>
            </a:extLst>
          </p:cNvPr>
          <p:cNvSpPr txBox="1"/>
          <p:nvPr/>
        </p:nvSpPr>
        <p:spPr>
          <a:xfrm>
            <a:off x="395225" y="5589808"/>
            <a:ext cx="10260583" cy="1908215"/>
          </a:xfrm>
          <a:prstGeom prst="rect">
            <a:avLst/>
          </a:prstGeom>
          <a:noFill/>
        </p:spPr>
        <p:txBody>
          <a:bodyPr wrap="square" rtlCol="0">
            <a:spAutoFit/>
          </a:bodyPr>
          <a:lstStyle/>
          <a:p>
            <a:r>
              <a:rPr lang="en-GB" sz="2000" dirty="0"/>
              <a:t>As a result of this drive to plant trees the </a:t>
            </a:r>
            <a:r>
              <a:rPr lang="en-GB" sz="2000" dirty="0" err="1"/>
              <a:t>Bont</a:t>
            </a:r>
            <a:r>
              <a:rPr lang="en-GB" sz="2000" dirty="0"/>
              <a:t> Evans block was planted just before the Second World War.  </a:t>
            </a:r>
          </a:p>
          <a:p>
            <a:endParaRPr lang="en-GB" sz="1200" b="1" dirty="0">
              <a:solidFill>
                <a:srgbClr val="0091A5"/>
              </a:solidFill>
            </a:endParaRPr>
          </a:p>
          <a:p>
            <a:r>
              <a:rPr lang="en-GB" sz="2000" b="1" dirty="0">
                <a:solidFill>
                  <a:srgbClr val="0091A5"/>
                </a:solidFill>
              </a:rPr>
              <a:t>Question – why do you think the land above </a:t>
            </a:r>
            <a:r>
              <a:rPr lang="en-GB" sz="2000" b="1" dirty="0" err="1">
                <a:solidFill>
                  <a:srgbClr val="0091A5"/>
                </a:solidFill>
              </a:rPr>
              <a:t>Ceinws</a:t>
            </a:r>
            <a:r>
              <a:rPr lang="en-GB" sz="2000" b="1" dirty="0">
                <a:solidFill>
                  <a:srgbClr val="0091A5"/>
                </a:solidFill>
              </a:rPr>
              <a:t> was chosen for planting?</a:t>
            </a:r>
          </a:p>
          <a:p>
            <a:endParaRPr lang="en-GB" sz="1000" dirty="0"/>
          </a:p>
          <a:p>
            <a:endParaRPr lang="en-GB" dirty="0"/>
          </a:p>
          <a:p>
            <a:endParaRPr lang="en-GB" dirty="0"/>
          </a:p>
        </p:txBody>
      </p:sp>
    </p:spTree>
    <p:extLst>
      <p:ext uri="{BB962C8B-B14F-4D97-AF65-F5344CB8AC3E}">
        <p14:creationId xmlns:p14="http://schemas.microsoft.com/office/powerpoint/2010/main" val="102712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28F5-7571-46E9-B634-AED1E3A9FA26}"/>
              </a:ext>
            </a:extLst>
          </p:cNvPr>
          <p:cNvSpPr>
            <a:spLocks noGrp="1"/>
          </p:cNvSpPr>
          <p:nvPr>
            <p:ph type="title"/>
          </p:nvPr>
        </p:nvSpPr>
        <p:spPr>
          <a:xfrm>
            <a:off x="431801" y="476250"/>
            <a:ext cx="8775700" cy="811107"/>
          </a:xfrm>
        </p:spPr>
        <p:txBody>
          <a:bodyPr/>
          <a:lstStyle/>
          <a:p>
            <a:r>
              <a:rPr lang="en-GB" dirty="0">
                <a:solidFill>
                  <a:srgbClr val="0091A5"/>
                </a:solidFill>
              </a:rPr>
              <a:t>History of the site</a:t>
            </a:r>
            <a:endParaRPr lang="en-GB" dirty="0"/>
          </a:p>
        </p:txBody>
      </p:sp>
      <p:sp>
        <p:nvSpPr>
          <p:cNvPr id="5" name="Rectangle 4">
            <a:extLst>
              <a:ext uri="{FF2B5EF4-FFF2-40B4-BE49-F238E27FC236}">
                <a16:creationId xmlns:a16="http://schemas.microsoft.com/office/drawing/2014/main" id="{CDD9F3F1-8EB1-4D41-8AC0-5D267C6417AE}"/>
              </a:ext>
            </a:extLst>
          </p:cNvPr>
          <p:cNvSpPr/>
          <p:nvPr/>
        </p:nvSpPr>
        <p:spPr>
          <a:xfrm>
            <a:off x="201013" y="1677269"/>
            <a:ext cx="5741633" cy="3893374"/>
          </a:xfrm>
          <a:prstGeom prst="rect">
            <a:avLst/>
          </a:prstGeom>
        </p:spPr>
        <p:txBody>
          <a:bodyPr wrap="square">
            <a:spAutoFit/>
          </a:bodyPr>
          <a:lstStyle/>
          <a:p>
            <a:r>
              <a:rPr lang="en-GB" sz="1900" dirty="0"/>
              <a:t>Trying to balance the increasing need to produce home grown food and finding land for tree planting was difficult.  </a:t>
            </a:r>
          </a:p>
          <a:p>
            <a:endParaRPr lang="en-GB" sz="1900" dirty="0"/>
          </a:p>
          <a:p>
            <a:r>
              <a:rPr lang="en-GB" sz="1900" dirty="0"/>
              <a:t>With good agricultural land no longer available in any great quantity, planting gradually moved out to the uplands and marginal land which was unsuitable for crops. </a:t>
            </a:r>
          </a:p>
          <a:p>
            <a:endParaRPr lang="en-GB" sz="1900" dirty="0"/>
          </a:p>
          <a:p>
            <a:r>
              <a:rPr lang="en-GB" sz="1900" dirty="0"/>
              <a:t>Planted just before the Second World War, growing on a very steep hillside at a 60 degree angle in some places, the </a:t>
            </a:r>
            <a:r>
              <a:rPr lang="en-GB" sz="1900" dirty="0" err="1"/>
              <a:t>Bont</a:t>
            </a:r>
            <a:r>
              <a:rPr lang="en-GB" sz="1900" dirty="0"/>
              <a:t> Evans block was a classic example of tree planting on marginal land.  </a:t>
            </a:r>
          </a:p>
        </p:txBody>
      </p:sp>
      <p:pic>
        <p:nvPicPr>
          <p:cNvPr id="7" name="Picture 6">
            <a:extLst>
              <a:ext uri="{FF2B5EF4-FFF2-40B4-BE49-F238E27FC236}">
                <a16:creationId xmlns:a16="http://schemas.microsoft.com/office/drawing/2014/main" id="{DFBFF279-51D0-4F7E-A8AC-1C7EB9513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6544" y="1952160"/>
            <a:ext cx="6043548" cy="3406902"/>
          </a:xfrm>
          <a:prstGeom prst="rect">
            <a:avLst/>
          </a:prstGeom>
          <a:ln w="28575">
            <a:solidFill>
              <a:schemeClr val="accent1"/>
            </a:solidFill>
          </a:ln>
        </p:spPr>
      </p:pic>
      <p:sp>
        <p:nvSpPr>
          <p:cNvPr id="9" name="TextBox 8">
            <a:extLst>
              <a:ext uri="{FF2B5EF4-FFF2-40B4-BE49-F238E27FC236}">
                <a16:creationId xmlns:a16="http://schemas.microsoft.com/office/drawing/2014/main" id="{A4D869C3-49D5-4362-AB87-95CDDD89E287}"/>
              </a:ext>
            </a:extLst>
          </p:cNvPr>
          <p:cNvSpPr txBox="1"/>
          <p:nvPr/>
        </p:nvSpPr>
        <p:spPr>
          <a:xfrm>
            <a:off x="212030" y="5711952"/>
            <a:ext cx="11597384" cy="677108"/>
          </a:xfrm>
          <a:prstGeom prst="rect">
            <a:avLst/>
          </a:prstGeom>
          <a:noFill/>
        </p:spPr>
        <p:txBody>
          <a:bodyPr wrap="square" rtlCol="0">
            <a:spAutoFit/>
          </a:bodyPr>
          <a:lstStyle/>
          <a:p>
            <a:r>
              <a:rPr lang="en-GB" sz="1900" dirty="0"/>
              <a:t>The species that were planted were mainly Douglas Fir and Western Hemlock, with Sitka Spruce, Norway Spruce, Cryptomeria and a small amount of mixed deciduous species.</a:t>
            </a:r>
          </a:p>
        </p:txBody>
      </p:sp>
    </p:spTree>
    <p:extLst>
      <p:ext uri="{BB962C8B-B14F-4D97-AF65-F5344CB8AC3E}">
        <p14:creationId xmlns:p14="http://schemas.microsoft.com/office/powerpoint/2010/main" val="334837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07D3-FA64-4E1E-8965-28D838A7A1A6}"/>
              </a:ext>
            </a:extLst>
          </p:cNvPr>
          <p:cNvSpPr>
            <a:spLocks noGrp="1"/>
          </p:cNvSpPr>
          <p:nvPr>
            <p:ph type="title"/>
          </p:nvPr>
        </p:nvSpPr>
        <p:spPr>
          <a:xfrm>
            <a:off x="431801" y="525679"/>
            <a:ext cx="8775700" cy="364998"/>
          </a:xfrm>
        </p:spPr>
        <p:txBody>
          <a:bodyPr/>
          <a:lstStyle/>
          <a:p>
            <a:r>
              <a:rPr lang="en-GB" dirty="0">
                <a:solidFill>
                  <a:srgbClr val="0091A5"/>
                </a:solidFill>
              </a:rPr>
              <a:t>Introduction to the BETWS Project</a:t>
            </a:r>
          </a:p>
        </p:txBody>
      </p:sp>
      <p:sp>
        <p:nvSpPr>
          <p:cNvPr id="4" name="TextBox 3">
            <a:extLst>
              <a:ext uri="{FF2B5EF4-FFF2-40B4-BE49-F238E27FC236}">
                <a16:creationId xmlns:a16="http://schemas.microsoft.com/office/drawing/2014/main" id="{DFB700BB-F013-47F7-8929-FE153CFFF885}"/>
              </a:ext>
            </a:extLst>
          </p:cNvPr>
          <p:cNvSpPr txBox="1"/>
          <p:nvPr/>
        </p:nvSpPr>
        <p:spPr>
          <a:xfrm>
            <a:off x="6216782" y="998566"/>
            <a:ext cx="5975217" cy="5770811"/>
          </a:xfrm>
          <a:prstGeom prst="rect">
            <a:avLst/>
          </a:prstGeom>
          <a:noFill/>
        </p:spPr>
        <p:txBody>
          <a:bodyPr wrap="square" rtlCol="0">
            <a:spAutoFit/>
          </a:bodyPr>
          <a:lstStyle/>
          <a:p>
            <a:endParaRPr lang="en-GB" dirty="0"/>
          </a:p>
          <a:p>
            <a:endParaRPr lang="en-GB" dirty="0"/>
          </a:p>
          <a:p>
            <a:r>
              <a:rPr lang="en-GB" sz="2100" dirty="0"/>
              <a:t>	</a:t>
            </a:r>
          </a:p>
          <a:p>
            <a:r>
              <a:rPr lang="en-GB" sz="2100" dirty="0"/>
              <a:t>The BETWS project was set up to:</a:t>
            </a:r>
          </a:p>
          <a:p>
            <a:endParaRPr lang="en-GB" sz="2100" dirty="0"/>
          </a:p>
          <a:p>
            <a:pPr marL="285750" indent="-285750">
              <a:buFont typeface="Arial" panose="020B0604020202020204" pitchFamily="34" charset="0"/>
              <a:buChar char="•"/>
            </a:pPr>
            <a:r>
              <a:rPr lang="en-GB" sz="2100" dirty="0"/>
              <a:t>Fell large coniferous trees close to Evans Bridge, near </a:t>
            </a:r>
            <a:r>
              <a:rPr lang="en-GB" sz="2100" dirty="0" err="1"/>
              <a:t>Ceinws</a:t>
            </a:r>
            <a:r>
              <a:rPr lang="en-GB" sz="2100" dirty="0"/>
              <a:t> in Powys</a:t>
            </a:r>
          </a:p>
          <a:p>
            <a:endParaRPr lang="en-GB" sz="2100" dirty="0"/>
          </a:p>
          <a:p>
            <a:r>
              <a:rPr lang="en-GB" sz="2100" dirty="0"/>
              <a:t>Due to the size of the trees and the difficult terrain, unlike some of NRW’s other tree felling operations which are reasonably straightforward, this project was an example of a high risk felling operation.  </a:t>
            </a:r>
          </a:p>
          <a:p>
            <a:endParaRPr lang="en-GB" sz="2100" dirty="0"/>
          </a:p>
          <a:p>
            <a:pPr marL="0" lvl="2"/>
            <a:r>
              <a:rPr lang="en-GB" sz="2100" dirty="0"/>
              <a:t>Dawnus were contracted by NRW in November 2017 and the high risk </a:t>
            </a:r>
            <a:r>
              <a:rPr lang="en-GB" sz="2100" dirty="0" err="1"/>
              <a:t>fellings</a:t>
            </a:r>
            <a:r>
              <a:rPr lang="en-GB" sz="2100" dirty="0"/>
              <a:t> works were completed in March 2019.</a:t>
            </a:r>
          </a:p>
          <a:p>
            <a:endParaRPr lang="en-GB" dirty="0"/>
          </a:p>
        </p:txBody>
      </p:sp>
      <p:grpSp>
        <p:nvGrpSpPr>
          <p:cNvPr id="15" name="Group 14">
            <a:extLst>
              <a:ext uri="{FF2B5EF4-FFF2-40B4-BE49-F238E27FC236}">
                <a16:creationId xmlns:a16="http://schemas.microsoft.com/office/drawing/2014/main" id="{2378443D-471E-4A52-A653-625DF4354F35}"/>
              </a:ext>
            </a:extLst>
          </p:cNvPr>
          <p:cNvGrpSpPr/>
          <p:nvPr/>
        </p:nvGrpSpPr>
        <p:grpSpPr>
          <a:xfrm>
            <a:off x="246744" y="1444438"/>
            <a:ext cx="4928300" cy="5141417"/>
            <a:chOff x="482601" y="1095715"/>
            <a:chExt cx="5005832" cy="5486525"/>
          </a:xfrm>
        </p:grpSpPr>
        <p:pic>
          <p:nvPicPr>
            <p:cNvPr id="7" name="Picture 6">
              <a:extLst>
                <a:ext uri="{FF2B5EF4-FFF2-40B4-BE49-F238E27FC236}">
                  <a16:creationId xmlns:a16="http://schemas.microsoft.com/office/drawing/2014/main" id="{9587F5E3-ECC5-4BB4-9A42-1FD69723C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01" y="1095715"/>
              <a:ext cx="5005832" cy="5486525"/>
            </a:xfrm>
            <a:prstGeom prst="rect">
              <a:avLst/>
            </a:prstGeom>
            <a:ln w="28575">
              <a:solidFill>
                <a:schemeClr val="accent1"/>
              </a:solidFill>
            </a:ln>
          </p:spPr>
        </p:pic>
        <p:sp>
          <p:nvSpPr>
            <p:cNvPr id="12" name="TextBox 11">
              <a:extLst>
                <a:ext uri="{FF2B5EF4-FFF2-40B4-BE49-F238E27FC236}">
                  <a16:creationId xmlns:a16="http://schemas.microsoft.com/office/drawing/2014/main" id="{F853385E-1978-4689-A940-9B8C04532436}"/>
                </a:ext>
              </a:extLst>
            </p:cNvPr>
            <p:cNvSpPr txBox="1"/>
            <p:nvPr/>
          </p:nvSpPr>
          <p:spPr>
            <a:xfrm>
              <a:off x="2711901" y="5109823"/>
              <a:ext cx="766916" cy="369332"/>
            </a:xfrm>
            <a:prstGeom prst="rect">
              <a:avLst/>
            </a:prstGeom>
            <a:solidFill>
              <a:schemeClr val="accent2"/>
            </a:solidFill>
          </p:spPr>
          <p:txBody>
            <a:bodyPr wrap="square" rtlCol="0">
              <a:spAutoFit/>
            </a:bodyPr>
            <a:lstStyle/>
            <a:p>
              <a:r>
                <a:rPr lang="en-GB" b="1" dirty="0">
                  <a:solidFill>
                    <a:srgbClr val="FFFF00"/>
                  </a:solidFill>
                </a:rPr>
                <a:t>A487</a:t>
              </a:r>
            </a:p>
          </p:txBody>
        </p:sp>
        <p:cxnSp>
          <p:nvCxnSpPr>
            <p:cNvPr id="14" name="Straight Arrow Connector 13">
              <a:extLst>
                <a:ext uri="{FF2B5EF4-FFF2-40B4-BE49-F238E27FC236}">
                  <a16:creationId xmlns:a16="http://schemas.microsoft.com/office/drawing/2014/main" id="{8DB06213-F682-4EB7-B26C-A9E3A3DFC561}"/>
                </a:ext>
              </a:extLst>
            </p:cNvPr>
            <p:cNvCxnSpPr/>
            <p:nvPr/>
          </p:nvCxnSpPr>
          <p:spPr>
            <a:xfrm>
              <a:off x="3430556" y="5479155"/>
              <a:ext cx="168050" cy="24321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58002FBD-B61C-4D7A-B279-BAF22DBA9C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5064" y="1077925"/>
            <a:ext cx="2668536" cy="2198698"/>
          </a:xfrm>
          <a:prstGeom prst="rect">
            <a:avLst/>
          </a:prstGeom>
          <a:ln w="28575">
            <a:solidFill>
              <a:schemeClr val="accent1"/>
            </a:solidFill>
          </a:ln>
        </p:spPr>
      </p:pic>
    </p:spTree>
    <p:extLst>
      <p:ext uri="{BB962C8B-B14F-4D97-AF65-F5344CB8AC3E}">
        <p14:creationId xmlns:p14="http://schemas.microsoft.com/office/powerpoint/2010/main" val="260540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CD6C-B1D4-4188-A7A4-F30755FB50F6}"/>
              </a:ext>
            </a:extLst>
          </p:cNvPr>
          <p:cNvSpPr>
            <a:spLocks noGrp="1"/>
          </p:cNvSpPr>
          <p:nvPr>
            <p:ph type="title"/>
          </p:nvPr>
        </p:nvSpPr>
        <p:spPr>
          <a:xfrm>
            <a:off x="431802" y="476250"/>
            <a:ext cx="9469844" cy="1106365"/>
          </a:xfrm>
        </p:spPr>
        <p:txBody>
          <a:bodyPr/>
          <a:lstStyle/>
          <a:p>
            <a:pPr>
              <a:tabLst>
                <a:tab pos="2965450" algn="l"/>
              </a:tabLst>
            </a:pPr>
            <a:r>
              <a:rPr lang="en-GB" dirty="0">
                <a:solidFill>
                  <a:schemeClr val="accent1"/>
                </a:solidFill>
              </a:rPr>
              <a:t>Question - why do you think felling was necessary?</a:t>
            </a:r>
          </a:p>
        </p:txBody>
      </p:sp>
      <p:sp>
        <p:nvSpPr>
          <p:cNvPr id="4" name="TextBox 3">
            <a:extLst>
              <a:ext uri="{FF2B5EF4-FFF2-40B4-BE49-F238E27FC236}">
                <a16:creationId xmlns:a16="http://schemas.microsoft.com/office/drawing/2014/main" id="{75767538-A81A-4819-8795-CB412C7D19D9}"/>
              </a:ext>
            </a:extLst>
          </p:cNvPr>
          <p:cNvSpPr txBox="1"/>
          <p:nvPr/>
        </p:nvSpPr>
        <p:spPr>
          <a:xfrm>
            <a:off x="431802" y="1827269"/>
            <a:ext cx="4560903" cy="4739759"/>
          </a:xfrm>
          <a:prstGeom prst="rect">
            <a:avLst/>
          </a:prstGeom>
          <a:noFill/>
        </p:spPr>
        <p:txBody>
          <a:bodyPr wrap="square" rtlCol="0">
            <a:spAutoFit/>
          </a:bodyPr>
          <a:lstStyle/>
          <a:p>
            <a:endParaRPr lang="en-GB" dirty="0"/>
          </a:p>
          <a:p>
            <a:pPr marL="342900" indent="-342900">
              <a:buFont typeface="Arial" panose="020B0604020202020204" pitchFamily="34" charset="0"/>
              <a:buChar char="•"/>
            </a:pPr>
            <a:r>
              <a:rPr lang="en-GB" sz="2000" dirty="0"/>
              <a:t>The trees had become unstable.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Because of their instability, the risk of trees and debris falling onto the road was increasing each year - this could have led to unplanned road closures and potentially a major accident.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There has already been two incidents in the 15 years preceding the work which had caused disruption.</a:t>
            </a:r>
          </a:p>
          <a:p>
            <a:pPr marL="342900" indent="-342900">
              <a:buFont typeface="Arial" panose="020B0604020202020204" pitchFamily="34" charset="0"/>
              <a:buChar char="•"/>
            </a:pPr>
            <a:endParaRPr lang="en-GB" sz="2400" dirty="0"/>
          </a:p>
        </p:txBody>
      </p:sp>
      <p:pic>
        <p:nvPicPr>
          <p:cNvPr id="8" name="Picture 7">
            <a:extLst>
              <a:ext uri="{FF2B5EF4-FFF2-40B4-BE49-F238E27FC236}">
                <a16:creationId xmlns:a16="http://schemas.microsoft.com/office/drawing/2014/main" id="{ACB800B1-2D82-4116-84DE-B0769CC006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3334" y="1827269"/>
            <a:ext cx="6871993" cy="4581329"/>
          </a:xfrm>
          <a:prstGeom prst="rect">
            <a:avLst/>
          </a:prstGeom>
          <a:ln w="19050">
            <a:solidFill>
              <a:srgbClr val="0091A5"/>
            </a:solidFill>
          </a:ln>
        </p:spPr>
      </p:pic>
    </p:spTree>
    <p:extLst>
      <p:ext uri="{BB962C8B-B14F-4D97-AF65-F5344CB8AC3E}">
        <p14:creationId xmlns:p14="http://schemas.microsoft.com/office/powerpoint/2010/main" val="27595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217B-4BD5-4DA4-82C1-71E3BD35FDE0}"/>
              </a:ext>
            </a:extLst>
          </p:cNvPr>
          <p:cNvSpPr>
            <a:spLocks noGrp="1"/>
          </p:cNvSpPr>
          <p:nvPr>
            <p:ph type="title"/>
          </p:nvPr>
        </p:nvSpPr>
        <p:spPr>
          <a:xfrm>
            <a:off x="431801" y="256795"/>
            <a:ext cx="8775700" cy="1104212"/>
          </a:xfrm>
        </p:spPr>
        <p:txBody>
          <a:bodyPr/>
          <a:lstStyle/>
          <a:p>
            <a:r>
              <a:rPr lang="en-GB" dirty="0">
                <a:solidFill>
                  <a:schemeClr val="accent1"/>
                </a:solidFill>
              </a:rPr>
              <a:t>Scale of the felling</a:t>
            </a:r>
          </a:p>
        </p:txBody>
      </p:sp>
      <p:sp>
        <p:nvSpPr>
          <p:cNvPr id="3" name="Content Placeholder 2">
            <a:extLst>
              <a:ext uri="{FF2B5EF4-FFF2-40B4-BE49-F238E27FC236}">
                <a16:creationId xmlns:a16="http://schemas.microsoft.com/office/drawing/2014/main" id="{82821F59-702A-46E1-AE6F-EEC3E194F31D}"/>
              </a:ext>
            </a:extLst>
          </p:cNvPr>
          <p:cNvSpPr>
            <a:spLocks noGrp="1"/>
          </p:cNvSpPr>
          <p:nvPr>
            <p:ph idx="1"/>
          </p:nvPr>
        </p:nvSpPr>
        <p:spPr>
          <a:xfrm>
            <a:off x="431799" y="1841498"/>
            <a:ext cx="4864101" cy="4759707"/>
          </a:xfrm>
        </p:spPr>
        <p:txBody>
          <a:bodyPr/>
          <a:lstStyle/>
          <a:p>
            <a:r>
              <a:rPr lang="en-GB" sz="1900" dirty="0">
                <a:solidFill>
                  <a:schemeClr val="tx1"/>
                </a:solidFill>
              </a:rPr>
              <a:t>Area: </a:t>
            </a:r>
            <a:r>
              <a:rPr lang="en-GB" sz="1900" b="0" dirty="0">
                <a:solidFill>
                  <a:schemeClr val="tx1"/>
                </a:solidFill>
              </a:rPr>
              <a:t>22 hectares (about 30 football pitches) clearfelled.</a:t>
            </a:r>
          </a:p>
          <a:p>
            <a:endParaRPr lang="en-GB" sz="1900" b="0" dirty="0">
              <a:solidFill>
                <a:schemeClr val="tx1"/>
              </a:solidFill>
            </a:endParaRPr>
          </a:p>
          <a:p>
            <a:r>
              <a:rPr lang="en-GB" sz="1900" dirty="0">
                <a:solidFill>
                  <a:schemeClr val="tx1"/>
                </a:solidFill>
              </a:rPr>
              <a:t>Total volume of timber felled: </a:t>
            </a:r>
            <a:r>
              <a:rPr lang="en-GB" sz="1900" b="0" dirty="0">
                <a:solidFill>
                  <a:schemeClr val="tx1"/>
                </a:solidFill>
              </a:rPr>
              <a:t>15,000m</a:t>
            </a:r>
            <a:r>
              <a:rPr lang="en-GB" sz="1900" b="0" baseline="30000" dirty="0">
                <a:solidFill>
                  <a:schemeClr val="tx1"/>
                </a:solidFill>
              </a:rPr>
              <a:t>3</a:t>
            </a:r>
            <a:r>
              <a:rPr lang="en-GB" sz="1900" b="0" dirty="0">
                <a:solidFill>
                  <a:schemeClr val="tx1"/>
                </a:solidFill>
              </a:rPr>
              <a:t> which is around 12,000 tonnes</a:t>
            </a:r>
          </a:p>
          <a:p>
            <a:endParaRPr lang="en-GB" sz="1900" b="0" dirty="0">
              <a:solidFill>
                <a:schemeClr val="tx1"/>
              </a:solidFill>
            </a:endParaRPr>
          </a:p>
          <a:p>
            <a:r>
              <a:rPr lang="en-GB" sz="1900" dirty="0">
                <a:solidFill>
                  <a:schemeClr val="tx1"/>
                </a:solidFill>
              </a:rPr>
              <a:t>Timber income </a:t>
            </a:r>
            <a:r>
              <a:rPr lang="en-GB" sz="1900" b="0" dirty="0">
                <a:solidFill>
                  <a:schemeClr val="tx1"/>
                </a:solidFill>
              </a:rPr>
              <a:t>- over £500,000 which partially offset the cost of project delivery. The felled timber was sold to supply the construction, agricultural and woodfuel industries.  However this project was not about commerciality but more importantly the removal of a risk (unstable trees) above a major trunk road, the A487.</a:t>
            </a:r>
          </a:p>
          <a:p>
            <a:endParaRPr lang="en-GB" b="0" dirty="0">
              <a:solidFill>
                <a:schemeClr val="tx1"/>
              </a:solidFill>
            </a:endParaRPr>
          </a:p>
          <a:p>
            <a:endParaRPr lang="en-GB" dirty="0"/>
          </a:p>
        </p:txBody>
      </p:sp>
      <p:pic>
        <p:nvPicPr>
          <p:cNvPr id="9" name="Picture 8">
            <a:extLst>
              <a:ext uri="{FF2B5EF4-FFF2-40B4-BE49-F238E27FC236}">
                <a16:creationId xmlns:a16="http://schemas.microsoft.com/office/drawing/2014/main" id="{372A88FB-EDAF-4E79-BF61-FC1C0E188F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585" y="700062"/>
            <a:ext cx="3867116" cy="2282871"/>
          </a:xfrm>
          <a:prstGeom prst="rect">
            <a:avLst/>
          </a:prstGeom>
          <a:ln w="28575">
            <a:solidFill>
              <a:srgbClr val="0091A5"/>
            </a:solidFill>
          </a:ln>
        </p:spPr>
      </p:pic>
      <p:pic>
        <p:nvPicPr>
          <p:cNvPr id="10" name="Picture 9">
            <a:extLst>
              <a:ext uri="{FF2B5EF4-FFF2-40B4-BE49-F238E27FC236}">
                <a16:creationId xmlns:a16="http://schemas.microsoft.com/office/drawing/2014/main" id="{A6D2558C-7200-4DE8-9B69-AC2BA559F2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585" y="3106047"/>
            <a:ext cx="6127715" cy="3495158"/>
          </a:xfrm>
          <a:prstGeom prst="rect">
            <a:avLst/>
          </a:prstGeom>
          <a:ln w="28575">
            <a:solidFill>
              <a:srgbClr val="0091A5"/>
            </a:solidFill>
          </a:ln>
        </p:spPr>
      </p:pic>
    </p:spTree>
    <p:extLst>
      <p:ext uri="{BB962C8B-B14F-4D97-AF65-F5344CB8AC3E}">
        <p14:creationId xmlns:p14="http://schemas.microsoft.com/office/powerpoint/2010/main" val="58421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AAD-7130-4C97-8DB9-1C9B010ADB67}"/>
              </a:ext>
            </a:extLst>
          </p:cNvPr>
          <p:cNvSpPr>
            <a:spLocks noGrp="1"/>
          </p:cNvSpPr>
          <p:nvPr>
            <p:ph type="title"/>
          </p:nvPr>
        </p:nvSpPr>
        <p:spPr>
          <a:xfrm>
            <a:off x="9080499" y="2241551"/>
            <a:ext cx="2895601" cy="806450"/>
          </a:xfrm>
        </p:spPr>
        <p:txBody>
          <a:bodyPr/>
          <a:lstStyle/>
          <a:p>
            <a:r>
              <a:rPr lang="en-GB" dirty="0">
                <a:solidFill>
                  <a:srgbClr val="0091A5"/>
                </a:solidFill>
              </a:rPr>
              <a:t>BETWS coupe location</a:t>
            </a:r>
            <a:endParaRPr lang="en-GB" dirty="0"/>
          </a:p>
        </p:txBody>
      </p:sp>
      <p:pic>
        <p:nvPicPr>
          <p:cNvPr id="4" name="Picture 3">
            <a:extLst>
              <a:ext uri="{FF2B5EF4-FFF2-40B4-BE49-F238E27FC236}">
                <a16:creationId xmlns:a16="http://schemas.microsoft.com/office/drawing/2014/main" id="{4BB63F44-DBB9-44AB-96B8-1416EE9E1E0A}"/>
              </a:ext>
            </a:extLst>
          </p:cNvPr>
          <p:cNvPicPr>
            <a:picLocks noChangeAspect="1"/>
          </p:cNvPicPr>
          <p:nvPr/>
        </p:nvPicPr>
        <p:blipFill>
          <a:blip r:embed="rId3"/>
          <a:stretch>
            <a:fillRect/>
          </a:stretch>
        </p:blipFill>
        <p:spPr>
          <a:xfrm>
            <a:off x="457199" y="557348"/>
            <a:ext cx="8475597" cy="6148251"/>
          </a:xfrm>
          <a:prstGeom prst="rect">
            <a:avLst/>
          </a:prstGeom>
          <a:ln w="28575">
            <a:solidFill>
              <a:srgbClr val="0091A5"/>
            </a:solidFill>
          </a:ln>
        </p:spPr>
      </p:pic>
    </p:spTree>
    <p:extLst>
      <p:ext uri="{BB962C8B-B14F-4D97-AF65-F5344CB8AC3E}">
        <p14:creationId xmlns:p14="http://schemas.microsoft.com/office/powerpoint/2010/main" val="3502915832"/>
      </p:ext>
    </p:extLst>
  </p:cSld>
  <p:clrMapOvr>
    <a:masterClrMapping/>
  </p:clrMapOvr>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be56660-2c31-41ef-bc00-23e72f632f2a">ACCE-502410342-146</_dlc_DocId>
    <_dlc_DocIdUrl xmlns="9be56660-2c31-41ef-bc00-23e72f632f2a">
      <Url>https://cyfoethnaturiolcymru.sharepoint.com/teams/are/esd/apr/_layouts/15/DocIdRedir.aspx?ID=ACCE-502410342-146</Url>
      <Description>ACCE-502410342-146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BBFED3B1BDC9C04586DD30BD3295B2DB" ma:contentTypeVersion="19" ma:contentTypeDescription="" ma:contentTypeScope="" ma:versionID="62a4350087ff6317095b66b55cdbf4e9">
  <xsd:schema xmlns:xsd="http://www.w3.org/2001/XMLSchema" xmlns:xs="http://www.w3.org/2001/XMLSchema" xmlns:p="http://schemas.microsoft.com/office/2006/metadata/properties" xmlns:ns2="9be56660-2c31-41ef-bc00-23e72f632f2a" targetNamespace="http://schemas.microsoft.com/office/2006/metadata/properties" ma:root="true" ma:fieldsID="787d2c663290cb73b343b35e1ed78485"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43D987-7CEC-4F1B-ACD5-8422B7B04AF4}">
  <ds:schemaRefs>
    <ds:schemaRef ds:uri="http://purl.org/dc/elements/1.1/"/>
    <ds:schemaRef ds:uri="http://schemas.microsoft.com/office/infopath/2007/PartnerControls"/>
    <ds:schemaRef ds:uri="http://purl.org/dc/terms/"/>
    <ds:schemaRef ds:uri="http://schemas.openxmlformats.org/package/2006/metadata/core-properties"/>
    <ds:schemaRef ds:uri="9be56660-2c31-41ef-bc00-23e72f632f2a"/>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210AEB2-4D7A-45DD-9A20-6F1826DB4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84A1F5-ABFF-456D-87B6-04A10DD6551A}">
  <ds:schemaRefs>
    <ds:schemaRef ds:uri="http://schemas.microsoft.com/sharepoint/events"/>
  </ds:schemaRefs>
</ds:datastoreItem>
</file>

<file path=customXml/itemProps4.xml><?xml version="1.0" encoding="utf-8"?>
<ds:datastoreItem xmlns:ds="http://schemas.openxmlformats.org/officeDocument/2006/customXml" ds:itemID="{3008F30A-2B79-4066-A4C4-985B6AD99F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7866</TotalTime>
  <Words>3114</Words>
  <Application>Microsoft Office PowerPoint</Application>
  <PresentationFormat>Widescreen</PresentationFormat>
  <Paragraphs>290</Paragraphs>
  <Slides>36</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NRW PPT 2010 Final</vt:lpstr>
      <vt:lpstr>    An example of a high risk felling operation      </vt:lpstr>
      <vt:lpstr>Purpose of this Presentation</vt:lpstr>
      <vt:lpstr>Contents</vt:lpstr>
      <vt:lpstr>History of the site</vt:lpstr>
      <vt:lpstr>History of the site</vt:lpstr>
      <vt:lpstr>Introduction to the BETWS Project</vt:lpstr>
      <vt:lpstr>Question - why do you think felling was necessary?</vt:lpstr>
      <vt:lpstr>Scale of the felling</vt:lpstr>
      <vt:lpstr>BETWS coupe location</vt:lpstr>
      <vt:lpstr>Coupe maps</vt:lpstr>
      <vt:lpstr>Discuss - What factors may have made the trees unstable? </vt:lpstr>
      <vt:lpstr>Discuss - What factors may have made the trees unstable? </vt:lpstr>
      <vt:lpstr>Discuss - What factors may have made the trees unstable?</vt:lpstr>
      <vt:lpstr>Project considerations</vt:lpstr>
      <vt:lpstr>Project Delivery</vt:lpstr>
      <vt:lpstr>Tree felling &amp; Skyline extraction system</vt:lpstr>
      <vt:lpstr>PowerPoint Presentation</vt:lpstr>
      <vt:lpstr>PowerPoint Presentation</vt:lpstr>
      <vt:lpstr>Traffic management</vt:lpstr>
      <vt:lpstr>Stabilising the bank</vt:lpstr>
      <vt:lpstr>Stabilising the bank</vt:lpstr>
      <vt:lpstr>Access </vt:lpstr>
      <vt:lpstr>Access for the BETWS Project</vt:lpstr>
      <vt:lpstr>Drainage</vt:lpstr>
      <vt:lpstr>PowerPoint Presentation</vt:lpstr>
      <vt:lpstr> Improving drainage as part of the BETWS Project – silt traps </vt:lpstr>
      <vt:lpstr>Improving drainage as part of the BETWS Project – silt traps</vt:lpstr>
      <vt:lpstr>Timber volume</vt:lpstr>
      <vt:lpstr>Invasive species</vt:lpstr>
      <vt:lpstr>Managing invasive species as part of the BETWS Project</vt:lpstr>
      <vt:lpstr>European Protected Species (EPS)</vt:lpstr>
      <vt:lpstr>Protecting wildlife during harvesting operations</vt:lpstr>
      <vt:lpstr>Communication  </vt:lpstr>
      <vt:lpstr>Looking back on the project</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Wales</dc:title>
  <dc:subject/>
  <dc:creator>Jones, Sarah</dc:creator>
  <cp:lastModifiedBy>Hughes, Ffion</cp:lastModifiedBy>
  <cp:revision>321</cp:revision>
  <cp:lastPrinted>2018-04-10T07:37:32Z</cp:lastPrinted>
  <dcterms:created xsi:type="dcterms:W3CDTF">2015-08-24T09:25:21Z</dcterms:created>
  <dcterms:modified xsi:type="dcterms:W3CDTF">2019-07-03T12:33:11Z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0x01010067EB80C5FE939D4A9B3D8BA62129B7F50300BBFED3B1BDC9C04586DD30BD3295B2DB</vt:lpwstr>
  </property>
  <property fmtid="{D5CDD505-2E9C-101B-9397-08002B2CF9AE}" pid="3" name="_dlc_DocIdItemGuid">
    <vt:lpwstr>e01d103a-9adf-42f8-9f03-7f0be033f0ab</vt:lpwstr>
  </property>
  <property fmtid="{D5CDD505-2E9C-101B-9397-08002B2CF9AE}" pid="4" name="Submitter">
    <vt:lpwstr/>
  </property>
  <property fmtid="{D5CDD505-2E9C-101B-9397-08002B2CF9AE}" pid="5" name="URL">
    <vt:lpwstr/>
  </property>
  <property fmtid="{D5CDD505-2E9C-101B-9397-08002B2CF9AE}" pid="6" name="From1">
    <vt:lpwstr/>
  </property>
  <property fmtid="{D5CDD505-2E9C-101B-9397-08002B2CF9AE}" pid="7" name="BCC">
    <vt:lpwstr/>
  </property>
  <property fmtid="{D5CDD505-2E9C-101B-9397-08002B2CF9AE}" pid="8" name="CC">
    <vt:lpwstr/>
  </property>
  <property fmtid="{D5CDD505-2E9C-101B-9397-08002B2CF9AE}" pid="9" name="To">
    <vt:lpwstr/>
  </property>
</Properties>
</file>