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6"/>
  </p:sldMasterIdLst>
  <p:notesMasterIdLst>
    <p:notesMasterId r:id="rId32"/>
  </p:notesMasterIdLst>
  <p:sldIdLst>
    <p:sldId id="273" r:id="rId7"/>
    <p:sldId id="435" r:id="rId8"/>
    <p:sldId id="433" r:id="rId9"/>
    <p:sldId id="434" r:id="rId10"/>
    <p:sldId id="409" r:id="rId11"/>
    <p:sldId id="410" r:id="rId12"/>
    <p:sldId id="439" r:id="rId13"/>
    <p:sldId id="412" r:id="rId14"/>
    <p:sldId id="419" r:id="rId15"/>
    <p:sldId id="425" r:id="rId16"/>
    <p:sldId id="423" r:id="rId17"/>
    <p:sldId id="436" r:id="rId18"/>
    <p:sldId id="441" r:id="rId19"/>
    <p:sldId id="442" r:id="rId20"/>
    <p:sldId id="426" r:id="rId21"/>
    <p:sldId id="348" r:id="rId22"/>
    <p:sldId id="428" r:id="rId23"/>
    <p:sldId id="429" r:id="rId24"/>
    <p:sldId id="430" r:id="rId25"/>
    <p:sldId id="443" r:id="rId26"/>
    <p:sldId id="432" r:id="rId27"/>
    <p:sldId id="444" r:id="rId28"/>
    <p:sldId id="437" r:id="rId29"/>
    <p:sldId id="440" r:id="rId30"/>
    <p:sldId id="414" r:id="rId31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00">
          <p15:clr>
            <a:srgbClr val="A4A3A4"/>
          </p15:clr>
        </p15:guide>
        <p15:guide id="3" orient="horz" pos="1071">
          <p15:clr>
            <a:srgbClr val="A4A3A4"/>
          </p15:clr>
        </p15:guide>
        <p15:guide id="4" orient="horz" pos="1253">
          <p15:clr>
            <a:srgbClr val="A4A3A4"/>
          </p15:clr>
        </p15:guide>
        <p15:guide id="5" orient="horz" pos="4270">
          <p15:clr>
            <a:srgbClr val="A4A3A4"/>
          </p15:clr>
        </p15:guide>
        <p15:guide id="6" orient="horz" pos="935">
          <p15:clr>
            <a:srgbClr val="A4A3A4"/>
          </p15:clr>
        </p15:guide>
        <p15:guide id="7" orient="horz" pos="2523">
          <p15:clr>
            <a:srgbClr val="A4A3A4"/>
          </p15:clr>
        </p15:guide>
        <p15:guide id="8" orient="horz" pos="1661">
          <p15:clr>
            <a:srgbClr val="A4A3A4"/>
          </p15:clr>
        </p15:guide>
        <p15:guide id="9" orient="horz" pos="4065">
          <p15:clr>
            <a:srgbClr val="A4A3A4"/>
          </p15:clr>
        </p15:guide>
        <p15:guide id="10" pos="204">
          <p15:clr>
            <a:srgbClr val="A4A3A4"/>
          </p15:clr>
        </p15:guide>
        <p15:guide id="11" pos="5556">
          <p15:clr>
            <a:srgbClr val="A4A3A4"/>
          </p15:clr>
        </p15:guide>
        <p15:guide id="12" pos="2880">
          <p15:clr>
            <a:srgbClr val="A4A3A4"/>
          </p15:clr>
        </p15:guide>
        <p15:guide id="13" pos="4343">
          <p15:clr>
            <a:srgbClr val="A4A3A4"/>
          </p15:clr>
        </p15:guide>
        <p15:guide id="14" pos="5692">
          <p15:clr>
            <a:srgbClr val="A4A3A4"/>
          </p15:clr>
        </p15:guide>
        <p15:guide id="15" pos="43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A5"/>
    <a:srgbClr val="A9251E"/>
    <a:srgbClr val="007DDA"/>
    <a:srgbClr val="2D962D"/>
    <a:srgbClr val="3C3C41"/>
    <a:srgbClr val="005541"/>
    <a:srgbClr val="95959D"/>
    <a:srgbClr val="82D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63" autoAdjust="0"/>
    <p:restoredTop sz="80810" autoAdjust="0"/>
  </p:normalViewPr>
  <p:slideViewPr>
    <p:cSldViewPr>
      <p:cViewPr varScale="1">
        <p:scale>
          <a:sx n="59" d="100"/>
          <a:sy n="59" d="100"/>
        </p:scale>
        <p:origin x="1434" y="78"/>
      </p:cViewPr>
      <p:guideLst>
        <p:guide orient="horz" pos="2160"/>
        <p:guide orient="horz" pos="300"/>
        <p:guide orient="horz" pos="1071"/>
        <p:guide orient="horz" pos="1253"/>
        <p:guide orient="horz" pos="4270"/>
        <p:guide orient="horz" pos="935"/>
        <p:guide orient="horz" pos="2523"/>
        <p:guide orient="horz" pos="1661"/>
        <p:guide orient="horz" pos="4065"/>
        <p:guide pos="204"/>
        <p:guide pos="5556"/>
        <p:guide pos="2880"/>
        <p:guide pos="4343"/>
        <p:guide pos="5692"/>
        <p:guide pos="43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Llif</a:t>
            </a:r>
            <a:r>
              <a:rPr lang="en-US" b="1" dirty="0"/>
              <a:t> </a:t>
            </a:r>
            <a:r>
              <a:rPr lang="en-US" b="1" dirty="0" err="1"/>
              <a:t>cymedr</a:t>
            </a:r>
            <a:r>
              <a:rPr lang="en-US" b="1" dirty="0"/>
              <a:t> </a:t>
            </a:r>
            <a:r>
              <a:rPr lang="en-US" b="1" dirty="0" err="1"/>
              <a:t>yr</a:t>
            </a:r>
            <a:r>
              <a:rPr lang="en-US" b="1" dirty="0"/>
              <a:t> </a:t>
            </a:r>
            <a:r>
              <a:rPr lang="en-US" b="1" dirty="0" err="1"/>
              <a:t>Afon</a:t>
            </a:r>
            <a:r>
              <a:rPr lang="en-US" b="1" baseline="0" dirty="0"/>
              <a:t> Elwy (</a:t>
            </a:r>
            <a:r>
              <a:rPr lang="en-GB" sz="1400" b="1" i="0" u="none" strike="noStrike" baseline="0" dirty="0">
                <a:effectLst/>
              </a:rPr>
              <a:t>m³/e) </a:t>
            </a:r>
            <a:r>
              <a:rPr lang="en-GB" sz="1400" b="1" i="0" u="none" strike="noStrike" baseline="0" dirty="0" err="1">
                <a:effectLst/>
              </a:rPr>
              <a:t>ym</a:t>
            </a:r>
            <a:r>
              <a:rPr lang="en-GB" sz="1400" b="1" i="0" u="none" strike="noStrike" baseline="0" dirty="0">
                <a:effectLst/>
              </a:rPr>
              <a:t> </a:t>
            </a:r>
            <a:r>
              <a:rPr lang="en-GB" sz="1400" b="1" i="0" u="none" strike="noStrike" baseline="0" dirty="0" err="1">
                <a:effectLst/>
              </a:rPr>
              <a:t>Mhont</a:t>
            </a:r>
            <a:r>
              <a:rPr lang="en-GB" sz="1400" b="1" i="0" u="none" strike="noStrike" baseline="0" dirty="0">
                <a:effectLst/>
              </a:rPr>
              <a:t> y </a:t>
            </a:r>
            <a:r>
              <a:rPr lang="en-GB" sz="1400" b="1" i="0" u="none" strike="noStrike" baseline="0" dirty="0" err="1">
                <a:effectLst/>
              </a:rPr>
              <a:t>Gwyddel</a:t>
            </a:r>
            <a:r>
              <a:rPr lang="en-GB" sz="1400" b="1" i="0" u="none" strike="noStrike" baseline="0" dirty="0">
                <a:effectLst/>
              </a:rPr>
              <a:t> </a:t>
            </a:r>
            <a:r>
              <a:rPr lang="en-GB" sz="1400" b="1" i="0" u="none" strike="noStrike" baseline="0" dirty="0" err="1">
                <a:effectLst/>
              </a:rPr>
              <a:t>yn</a:t>
            </a:r>
            <a:r>
              <a:rPr lang="en-GB" sz="1400" b="1" i="0" u="none" strike="noStrike" baseline="0" dirty="0">
                <a:effectLst/>
              </a:rPr>
              <a:t> </a:t>
            </a:r>
          </a:p>
          <a:p>
            <a:pPr>
              <a:defRPr/>
            </a:pPr>
            <a:r>
              <a:rPr lang="en-GB" sz="1400" b="1" i="0" u="none" strike="noStrike" baseline="0" dirty="0" err="1">
                <a:effectLst/>
              </a:rPr>
              <a:t>ystod</a:t>
            </a:r>
            <a:r>
              <a:rPr lang="en-GB" sz="1400" b="1" i="0" u="none" strike="noStrike" baseline="0" dirty="0">
                <a:effectLst/>
              </a:rPr>
              <a:t> </a:t>
            </a:r>
            <a:r>
              <a:rPr lang="en-GB" sz="1400" b="1" i="0" u="none" strike="noStrike" baseline="0" dirty="0" err="1">
                <a:effectLst/>
              </a:rPr>
              <a:t>mis</a:t>
            </a:r>
            <a:r>
              <a:rPr lang="en-GB" sz="1400" b="1" i="0" u="none" strike="noStrike" baseline="0" dirty="0">
                <a:effectLst/>
              </a:rPr>
              <a:t> </a:t>
            </a:r>
            <a:r>
              <a:rPr lang="en-GB" sz="1400" b="1" i="0" u="none" strike="noStrike" baseline="0" dirty="0" err="1">
                <a:effectLst/>
              </a:rPr>
              <a:t>Tachwedd</a:t>
            </a:r>
            <a:r>
              <a:rPr lang="en-GB" sz="1400" b="1" i="0" u="none" strike="noStrike" baseline="0" dirty="0">
                <a:effectLst/>
              </a:rPr>
              <a:t> 2012</a:t>
            </a:r>
            <a:endParaRPr lang="en-US" b="1" dirty="0"/>
          </a:p>
        </c:rich>
      </c:tx>
      <c:layout>
        <c:manualLayout>
          <c:xMode val="edge"/>
          <c:yMode val="edge"/>
          <c:x val="0.22111582604675542"/>
          <c:y val="1.18191610986721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Sheet1!$E$4</c:f>
              <c:strCache>
                <c:ptCount val="1"/>
              </c:strCache>
            </c:strRef>
          </c:tx>
          <c:spPr>
            <a:ln w="28575" cap="rnd">
              <a:solidFill>
                <a:srgbClr val="0091A5"/>
              </a:solidFill>
              <a:round/>
            </a:ln>
            <a:effectLst/>
          </c:spPr>
          <c:marker>
            <c:symbol val="none"/>
          </c:marker>
          <c:cat>
            <c:numRef>
              <c:f>Sheet1!$D$5:$D$34</c:f>
              <c:numCache>
                <c:formatCode>m/d/yyyy</c:formatCode>
                <c:ptCount val="30"/>
                <c:pt idx="0">
                  <c:v>41214</c:v>
                </c:pt>
                <c:pt idx="1">
                  <c:v>41215</c:v>
                </c:pt>
                <c:pt idx="2">
                  <c:v>41216</c:v>
                </c:pt>
                <c:pt idx="3">
                  <c:v>41217</c:v>
                </c:pt>
                <c:pt idx="4">
                  <c:v>41218</c:v>
                </c:pt>
                <c:pt idx="5">
                  <c:v>41219</c:v>
                </c:pt>
                <c:pt idx="6">
                  <c:v>41220</c:v>
                </c:pt>
                <c:pt idx="7">
                  <c:v>41221</c:v>
                </c:pt>
                <c:pt idx="8">
                  <c:v>41222</c:v>
                </c:pt>
                <c:pt idx="9">
                  <c:v>41223</c:v>
                </c:pt>
                <c:pt idx="10">
                  <c:v>41224</c:v>
                </c:pt>
                <c:pt idx="11">
                  <c:v>41225</c:v>
                </c:pt>
                <c:pt idx="12">
                  <c:v>41226</c:v>
                </c:pt>
                <c:pt idx="13">
                  <c:v>41227</c:v>
                </c:pt>
                <c:pt idx="14">
                  <c:v>41228</c:v>
                </c:pt>
                <c:pt idx="15">
                  <c:v>41229</c:v>
                </c:pt>
                <c:pt idx="16">
                  <c:v>41230</c:v>
                </c:pt>
                <c:pt idx="17">
                  <c:v>41231</c:v>
                </c:pt>
                <c:pt idx="18">
                  <c:v>41232</c:v>
                </c:pt>
                <c:pt idx="19">
                  <c:v>41233</c:v>
                </c:pt>
                <c:pt idx="20">
                  <c:v>41234</c:v>
                </c:pt>
                <c:pt idx="21">
                  <c:v>41235</c:v>
                </c:pt>
                <c:pt idx="22">
                  <c:v>41236</c:v>
                </c:pt>
                <c:pt idx="23">
                  <c:v>41237</c:v>
                </c:pt>
                <c:pt idx="24">
                  <c:v>41238</c:v>
                </c:pt>
                <c:pt idx="25">
                  <c:v>41239</c:v>
                </c:pt>
                <c:pt idx="26">
                  <c:v>41240</c:v>
                </c:pt>
                <c:pt idx="27">
                  <c:v>41241</c:v>
                </c:pt>
                <c:pt idx="28">
                  <c:v>41242</c:v>
                </c:pt>
                <c:pt idx="29">
                  <c:v>41243</c:v>
                </c:pt>
              </c:numCache>
            </c:numRef>
          </c:cat>
          <c:val>
            <c:numRef>
              <c:f>Sheet1!$E$5:$E$34</c:f>
              <c:numCache>
                <c:formatCode>General</c:formatCode>
                <c:ptCount val="30"/>
                <c:pt idx="0">
                  <c:v>4.2</c:v>
                </c:pt>
                <c:pt idx="1">
                  <c:v>4.4000000000000004</c:v>
                </c:pt>
                <c:pt idx="2">
                  <c:v>6.13</c:v>
                </c:pt>
                <c:pt idx="3">
                  <c:v>6.95</c:v>
                </c:pt>
                <c:pt idx="4">
                  <c:v>5.26</c:v>
                </c:pt>
                <c:pt idx="5">
                  <c:v>4.67</c:v>
                </c:pt>
                <c:pt idx="6">
                  <c:v>4.2</c:v>
                </c:pt>
                <c:pt idx="7">
                  <c:v>3.67</c:v>
                </c:pt>
                <c:pt idx="8">
                  <c:v>3.9</c:v>
                </c:pt>
                <c:pt idx="9">
                  <c:v>3.71</c:v>
                </c:pt>
                <c:pt idx="10">
                  <c:v>3.45</c:v>
                </c:pt>
                <c:pt idx="11">
                  <c:v>3.99</c:v>
                </c:pt>
                <c:pt idx="12">
                  <c:v>3.65</c:v>
                </c:pt>
                <c:pt idx="13">
                  <c:v>2.91</c:v>
                </c:pt>
                <c:pt idx="14">
                  <c:v>2.69</c:v>
                </c:pt>
                <c:pt idx="15">
                  <c:v>3.04</c:v>
                </c:pt>
                <c:pt idx="16">
                  <c:v>4.22</c:v>
                </c:pt>
                <c:pt idx="17">
                  <c:v>3.4</c:v>
                </c:pt>
                <c:pt idx="18">
                  <c:v>5.26</c:v>
                </c:pt>
                <c:pt idx="19">
                  <c:v>5.48</c:v>
                </c:pt>
                <c:pt idx="20">
                  <c:v>4.8899999999999997</c:v>
                </c:pt>
                <c:pt idx="21">
                  <c:v>18.5</c:v>
                </c:pt>
                <c:pt idx="22">
                  <c:v>10.4</c:v>
                </c:pt>
                <c:pt idx="23">
                  <c:v>14.2</c:v>
                </c:pt>
                <c:pt idx="24">
                  <c:v>23.7</c:v>
                </c:pt>
                <c:pt idx="25">
                  <c:v>94.4</c:v>
                </c:pt>
                <c:pt idx="26">
                  <c:v>62.3</c:v>
                </c:pt>
                <c:pt idx="27">
                  <c:v>19.600000000000001</c:v>
                </c:pt>
                <c:pt idx="28">
                  <c:v>12.8</c:v>
                </c:pt>
                <c:pt idx="29">
                  <c:v>9.6300000000000008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83-477B-9912-65C0FC74B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392616"/>
        <c:axId val="420446352"/>
      </c:lineChart>
      <c:dateAx>
        <c:axId val="41539261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446352"/>
        <c:crosses val="autoZero"/>
        <c:auto val="1"/>
        <c:lblOffset val="100"/>
        <c:baseTimeUnit val="days"/>
      </c:dateAx>
      <c:valAx>
        <c:axId val="42044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dirty="0"/>
                  <a:t>m³/e</a:t>
                </a:r>
                <a:r>
                  <a:rPr lang="en-GB" sz="1400" baseline="0" dirty="0"/>
                  <a:t> </a:t>
                </a:r>
                <a:endParaRPr lang="en-GB" sz="1400" dirty="0"/>
              </a:p>
            </c:rich>
          </c:tx>
          <c:layout>
            <c:manualLayout>
              <c:xMode val="edge"/>
              <c:yMode val="edge"/>
              <c:x val="1.0731026805515917E-2"/>
              <c:y val="0.356552481487240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392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28575">
      <a:solidFill>
        <a:srgbClr val="0091A5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515" cy="4967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002" y="0"/>
            <a:ext cx="2890514" cy="4967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58BCB-96AE-480E-B950-B38D6A9DA677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437" y="4714953"/>
            <a:ext cx="5336214" cy="44673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309"/>
            <a:ext cx="2890515" cy="496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002" y="9428309"/>
            <a:ext cx="2890514" cy="496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6E6A4-55B7-42F1-9F58-6BBDBC7E9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2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BF5F3-BA1B-481C-94C3-721C5970C02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187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Cofnodwyd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bod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llifogydd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0.8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ddyfnder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E6A4-55B7-42F1-9F58-6BBDBC7E90C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71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E6A4-55B7-42F1-9F58-6BBDBC7E90C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096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 dirty="0" err="1"/>
              <a:t>Yn</a:t>
            </a:r>
            <a:r>
              <a:rPr lang="en-GB" sz="1200" i="0" dirty="0"/>
              <a:t> </a:t>
            </a:r>
            <a:r>
              <a:rPr lang="en-GB" sz="1200" i="0" dirty="0" err="1"/>
              <a:t>anffodus</a:t>
            </a:r>
            <a:r>
              <a:rPr lang="en-GB" sz="1200" i="0" dirty="0"/>
              <a:t> </a:t>
            </a:r>
            <a:r>
              <a:rPr lang="en-GB" sz="1200" i="0" dirty="0" err="1"/>
              <a:t>collodd</a:t>
            </a:r>
            <a:r>
              <a:rPr lang="en-GB" sz="1200" i="0" dirty="0"/>
              <a:t> un </a:t>
            </a:r>
            <a:r>
              <a:rPr lang="en-GB" sz="1200" i="0" dirty="0" err="1"/>
              <a:t>aelod</a:t>
            </a:r>
            <a:r>
              <a:rPr lang="en-GB" sz="1200" i="0" dirty="0"/>
              <a:t> </a:t>
            </a:r>
            <a:r>
              <a:rPr lang="en-GB" sz="1200" i="0" dirty="0" err="1"/>
              <a:t>o'r</a:t>
            </a:r>
            <a:r>
              <a:rPr lang="en-GB" sz="1200" i="0" dirty="0"/>
              <a:t> </a:t>
            </a:r>
            <a:r>
              <a:rPr lang="en-GB" sz="1200" i="0" dirty="0" err="1"/>
              <a:t>cyhoedd</a:t>
            </a:r>
            <a:r>
              <a:rPr lang="en-GB" sz="1200" i="0" dirty="0"/>
              <a:t> </a:t>
            </a:r>
            <a:r>
              <a:rPr lang="en-GB" sz="1200" i="0" dirty="0" err="1"/>
              <a:t>ei</a:t>
            </a:r>
            <a:r>
              <a:rPr lang="en-GB" sz="1200" i="0" dirty="0"/>
              <a:t> </a:t>
            </a:r>
            <a:r>
              <a:rPr lang="en-GB" sz="1200" i="0" dirty="0" err="1"/>
              <a:t>bywyd</a:t>
            </a:r>
            <a:r>
              <a:rPr lang="en-GB" sz="1200" i="0" dirty="0"/>
              <a:t> o </a:t>
            </a:r>
            <a:r>
              <a:rPr lang="en-GB" sz="1200" i="0" dirty="0" err="1"/>
              <a:t>ganlyniad</a:t>
            </a:r>
            <a:r>
              <a:rPr lang="en-GB" sz="1200" i="0" dirty="0"/>
              <a:t> </a:t>
            </a:r>
            <a:r>
              <a:rPr lang="en-GB" sz="1200" i="0" dirty="0" err="1"/>
              <a:t>i'r</a:t>
            </a:r>
            <a:r>
              <a:rPr lang="en-GB" sz="1200" i="0" dirty="0"/>
              <a:t> </a:t>
            </a:r>
            <a:r>
              <a:rPr lang="en-GB" sz="1200" i="0" dirty="0" err="1"/>
              <a:t>llifogydd</a:t>
            </a:r>
            <a:r>
              <a:rPr lang="en-GB" sz="1200" i="0" dirty="0"/>
              <a:t>.</a:t>
            </a:r>
            <a:endParaRPr lang="en-GB" i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E6A4-55B7-42F1-9F58-6BBDBC7E90C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060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>
                <a:solidFill>
                  <a:srgbClr val="FF0000"/>
                </a:solidFill>
              </a:rPr>
              <a:t>Am </a:t>
            </a:r>
            <a:r>
              <a:rPr lang="en-GB" b="0" dirty="0" err="1">
                <a:solidFill>
                  <a:srgbClr val="FF0000"/>
                </a:solidFill>
              </a:rPr>
              <a:t>ragor</a:t>
            </a:r>
            <a:r>
              <a:rPr lang="en-GB" b="0" dirty="0">
                <a:solidFill>
                  <a:srgbClr val="FF0000"/>
                </a:solidFill>
              </a:rPr>
              <a:t> o</a:t>
            </a:r>
            <a:r>
              <a:rPr lang="en-GB" b="0" baseline="0" dirty="0">
                <a:solidFill>
                  <a:srgbClr val="FF0000"/>
                </a:solidFill>
              </a:rPr>
              <a:t> </a:t>
            </a:r>
            <a:r>
              <a:rPr lang="en-GB" b="0" baseline="0" dirty="0" err="1">
                <a:solidFill>
                  <a:srgbClr val="FF0000"/>
                </a:solidFill>
              </a:rPr>
              <a:t>wybodaeth</a:t>
            </a:r>
            <a:r>
              <a:rPr lang="en-GB" b="0" baseline="0" dirty="0">
                <a:solidFill>
                  <a:srgbClr val="FF0000"/>
                </a:solidFill>
              </a:rPr>
              <a:t> </a:t>
            </a:r>
            <a:r>
              <a:rPr lang="en-GB" b="0" baseline="0" dirty="0" err="1">
                <a:solidFill>
                  <a:srgbClr val="FF0000"/>
                </a:solidFill>
              </a:rPr>
              <a:t>gwelwch</a:t>
            </a:r>
            <a:r>
              <a:rPr lang="en-GB" b="0" baseline="0" dirty="0">
                <a:solidFill>
                  <a:srgbClr val="FF0000"/>
                </a:solidFill>
              </a:rPr>
              <a:t> </a:t>
            </a:r>
            <a:r>
              <a:rPr lang="en-GB" b="0" baseline="0" dirty="0" err="1">
                <a:solidFill>
                  <a:srgbClr val="FF0000"/>
                </a:solidFill>
              </a:rPr>
              <a:t>adnodd</a:t>
            </a:r>
            <a:r>
              <a:rPr lang="en-GB" b="0" baseline="0" dirty="0">
                <a:solidFill>
                  <a:srgbClr val="FF0000"/>
                </a:solidFill>
              </a:rPr>
              <a:t> data </a:t>
            </a:r>
            <a:r>
              <a:rPr lang="en-GB" b="0" baseline="0" dirty="0" err="1">
                <a:solidFill>
                  <a:srgbClr val="FF0000"/>
                </a:solidFill>
              </a:rPr>
              <a:t>yr</a:t>
            </a:r>
            <a:r>
              <a:rPr lang="en-GB" b="0" baseline="0" dirty="0">
                <a:solidFill>
                  <a:srgbClr val="FF0000"/>
                </a:solidFill>
              </a:rPr>
              <a:t> </a:t>
            </a:r>
            <a:r>
              <a:rPr lang="en-GB" b="0" baseline="0" dirty="0" err="1">
                <a:solidFill>
                  <a:srgbClr val="FF0000"/>
                </a:solidFill>
              </a:rPr>
              <a:t>Afon</a:t>
            </a:r>
            <a:r>
              <a:rPr lang="en-GB" b="0" baseline="0" dirty="0">
                <a:solidFill>
                  <a:srgbClr val="FF0000"/>
                </a:solidFill>
              </a:rPr>
              <a:t> Elwy CA2/3 </a:t>
            </a:r>
            <a:r>
              <a:rPr lang="en-GB" b="0" baseline="0" dirty="0" err="1">
                <a:solidFill>
                  <a:srgbClr val="FF0000"/>
                </a:solidFill>
              </a:rPr>
              <a:t>neu</a:t>
            </a:r>
            <a:r>
              <a:rPr lang="en-GB" b="0" baseline="0" dirty="0">
                <a:solidFill>
                  <a:srgbClr val="FF0000"/>
                </a:solidFill>
              </a:rPr>
              <a:t> CA4/5.</a:t>
            </a:r>
            <a:endParaRPr lang="en-GB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E6A4-55B7-42F1-9F58-6BBDBC7E90C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067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umec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mesur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gyfer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foment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mewn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amser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Gellir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defnyddio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cyfraddau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llif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gwahanol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gyfer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pwynt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mewn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gynhyrchu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opsiwn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gyfer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cynlluniau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lliniaru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llifogydd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E6A4-55B7-42F1-9F58-6BBDBC7E90C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153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E6A4-55B7-42F1-9F58-6BBDBC7E90C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725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ôl</a:t>
            </a:r>
            <a:r>
              <a:rPr lang="en-GB" dirty="0"/>
              <a:t> </a:t>
            </a:r>
            <a:r>
              <a:rPr lang="en-GB" dirty="0" err="1"/>
              <a:t>ymchwilio’n</a:t>
            </a:r>
            <a:r>
              <a:rPr lang="en-GB" dirty="0"/>
              <a:t> </a:t>
            </a:r>
            <a:r>
              <a:rPr lang="en-GB" dirty="0" err="1"/>
              <a:t>fanwl</a:t>
            </a:r>
            <a:r>
              <a:rPr lang="en-GB" dirty="0"/>
              <a:t> i </a:t>
            </a:r>
            <a:r>
              <a:rPr lang="en-GB" dirty="0" err="1"/>
              <a:t>lifogydd</a:t>
            </a:r>
            <a:r>
              <a:rPr lang="en-GB" dirty="0"/>
              <a:t> 2012 </a:t>
            </a:r>
            <a:r>
              <a:rPr lang="en-GB" dirty="0" err="1"/>
              <a:t>wnaeth</a:t>
            </a:r>
            <a:r>
              <a:rPr lang="en-GB" dirty="0"/>
              <a:t> CNC </a:t>
            </a:r>
            <a:r>
              <a:rPr lang="en-GB" dirty="0" err="1"/>
              <a:t>paratoi</a:t>
            </a:r>
            <a:r>
              <a:rPr lang="en-GB" dirty="0"/>
              <a:t> </a:t>
            </a:r>
            <a:r>
              <a:rPr lang="en-GB" dirty="0" err="1"/>
              <a:t>rhestr</a:t>
            </a:r>
            <a:r>
              <a:rPr lang="en-GB" dirty="0"/>
              <a:t> </a:t>
            </a:r>
            <a:r>
              <a:rPr lang="en-GB" dirty="0" err="1"/>
              <a:t>hir</a:t>
            </a:r>
            <a:r>
              <a:rPr lang="en-GB" dirty="0"/>
              <a:t> </a:t>
            </a:r>
            <a:r>
              <a:rPr lang="en-GB" dirty="0" err="1"/>
              <a:t>opsiynau</a:t>
            </a:r>
            <a:r>
              <a:rPr lang="en-GB" dirty="0"/>
              <a:t> i </a:t>
            </a:r>
            <a:r>
              <a:rPr lang="en-GB" dirty="0" err="1"/>
              <a:t>wella</a:t>
            </a:r>
            <a:r>
              <a:rPr lang="en-GB" dirty="0"/>
              <a:t> </a:t>
            </a:r>
            <a:r>
              <a:rPr lang="en-GB" dirty="0" err="1"/>
              <a:t>amddiffynfeydd</a:t>
            </a:r>
            <a:r>
              <a:rPr lang="en-GB" dirty="0"/>
              <a:t> </a:t>
            </a:r>
            <a:r>
              <a:rPr lang="en-GB" dirty="0" err="1"/>
              <a:t>llifogydd</a:t>
            </a:r>
            <a:r>
              <a:rPr lang="en-GB" dirty="0"/>
              <a:t> y </a:t>
            </a:r>
            <a:r>
              <a:rPr lang="en-GB" dirty="0" err="1"/>
              <a:t>ddinas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gynnwys</a:t>
            </a:r>
            <a:r>
              <a:rPr lang="en-GB" dirty="0"/>
              <a:t>:</a:t>
            </a:r>
          </a:p>
          <a:p>
            <a:endParaRPr lang="en-GB" dirty="0"/>
          </a:p>
          <a:p>
            <a:r>
              <a:rPr lang="en-GB" dirty="0" err="1"/>
              <a:t>Mesurau</a:t>
            </a:r>
            <a:r>
              <a:rPr lang="en-GB" dirty="0"/>
              <a:t> i </a:t>
            </a:r>
            <a:r>
              <a:rPr lang="en-GB" dirty="0" err="1"/>
              <a:t>gadw’r</a:t>
            </a:r>
            <a:r>
              <a:rPr lang="en-GB" dirty="0"/>
              <a:t> </a:t>
            </a:r>
            <a:r>
              <a:rPr lang="en-GB" dirty="0" err="1"/>
              <a:t>dŵr</a:t>
            </a:r>
            <a:r>
              <a:rPr lang="en-GB" dirty="0"/>
              <a:t> </a:t>
            </a:r>
            <a:r>
              <a:rPr lang="en-GB" dirty="0" err="1"/>
              <a:t>glaw</a:t>
            </a:r>
            <a:r>
              <a:rPr lang="en-GB" dirty="0"/>
              <a:t> i </a:t>
            </a:r>
            <a:r>
              <a:rPr lang="en-GB" dirty="0" err="1"/>
              <a:t>fyny'r</a:t>
            </a:r>
            <a:r>
              <a:rPr lang="en-GB" dirty="0"/>
              <a:t> </a:t>
            </a:r>
            <a:r>
              <a:rPr lang="en-GB" dirty="0" err="1"/>
              <a:t>afon</a:t>
            </a:r>
            <a:r>
              <a:rPr lang="en-GB" dirty="0"/>
              <a:t> a </a:t>
            </a:r>
            <a:r>
              <a:rPr lang="en-GB" dirty="0" err="1"/>
              <a:t>lleihau</a:t>
            </a:r>
            <a:r>
              <a:rPr lang="en-GB" dirty="0"/>
              <a:t> faint o </a:t>
            </a:r>
            <a:r>
              <a:rPr lang="en-GB" dirty="0" err="1"/>
              <a:t>ddŵr</a:t>
            </a:r>
            <a:r>
              <a:rPr lang="en-GB" dirty="0"/>
              <a:t> </a:t>
            </a:r>
            <a:r>
              <a:rPr lang="en-GB" dirty="0" err="1"/>
              <a:t>fydd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llifo</a:t>
            </a:r>
            <a:r>
              <a:rPr lang="en-GB" dirty="0"/>
              <a:t> i </a:t>
            </a:r>
            <a:r>
              <a:rPr lang="en-GB" dirty="0" err="1"/>
              <a:t>lawr</a:t>
            </a:r>
            <a:r>
              <a:rPr lang="en-GB" dirty="0"/>
              <a:t> </a:t>
            </a:r>
            <a:r>
              <a:rPr lang="en-GB" dirty="0" err="1"/>
              <a:t>drwy’r</a:t>
            </a:r>
            <a:r>
              <a:rPr lang="en-GB" dirty="0"/>
              <a:t> </a:t>
            </a:r>
            <a:r>
              <a:rPr lang="en-GB" dirty="0" err="1"/>
              <a:t>ddinas</a:t>
            </a:r>
            <a:endParaRPr lang="en-GB" dirty="0"/>
          </a:p>
          <a:p>
            <a:r>
              <a:rPr lang="en-GB" dirty="0" err="1"/>
              <a:t>Dulliau</a:t>
            </a:r>
            <a:r>
              <a:rPr lang="en-GB" dirty="0"/>
              <a:t> </a:t>
            </a:r>
            <a:r>
              <a:rPr lang="en-GB" dirty="0" err="1"/>
              <a:t>naturiol</a:t>
            </a:r>
            <a:r>
              <a:rPr lang="en-GB" dirty="0"/>
              <a:t> o </a:t>
            </a:r>
            <a:r>
              <a:rPr lang="en-GB" dirty="0" err="1"/>
              <a:t>amddiffyn</a:t>
            </a:r>
            <a:r>
              <a:rPr lang="en-GB" dirty="0"/>
              <a:t> </a:t>
            </a:r>
            <a:r>
              <a:rPr lang="en-GB" dirty="0" err="1"/>
              <a:t>rhag</a:t>
            </a:r>
            <a:r>
              <a:rPr lang="en-GB" dirty="0"/>
              <a:t> </a:t>
            </a:r>
            <a:r>
              <a:rPr lang="en-GB" dirty="0" err="1"/>
              <a:t>llifogydd</a:t>
            </a:r>
            <a:r>
              <a:rPr lang="en-GB" dirty="0"/>
              <a:t>, </a:t>
            </a:r>
            <a:r>
              <a:rPr lang="en-GB" dirty="0" err="1"/>
              <a:t>megis</a:t>
            </a:r>
            <a:r>
              <a:rPr lang="en-GB" dirty="0"/>
              <a:t> </a:t>
            </a:r>
            <a:r>
              <a:rPr lang="en-GB" dirty="0" err="1"/>
              <a:t>defnyddio</a:t>
            </a:r>
            <a:r>
              <a:rPr lang="en-GB" dirty="0"/>
              <a:t> </a:t>
            </a:r>
            <a:r>
              <a:rPr lang="en-GB" dirty="0" err="1"/>
              <a:t>coed</a:t>
            </a:r>
            <a:r>
              <a:rPr lang="en-GB" dirty="0"/>
              <a:t> a </a:t>
            </a:r>
            <a:r>
              <a:rPr lang="en-GB" dirty="0" err="1"/>
              <a:t>llystyfiant</a:t>
            </a:r>
            <a:r>
              <a:rPr lang="en-GB" dirty="0"/>
              <a:t> i </a:t>
            </a:r>
            <a:r>
              <a:rPr lang="en-GB" dirty="0" err="1"/>
              <a:t>arafu</a:t>
            </a:r>
            <a:r>
              <a:rPr lang="en-GB" dirty="0"/>
              <a:t> </a:t>
            </a:r>
            <a:r>
              <a:rPr lang="en-GB" dirty="0" err="1"/>
              <a:t>llif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afon</a:t>
            </a:r>
            <a:endParaRPr lang="en-GB" dirty="0"/>
          </a:p>
          <a:p>
            <a:r>
              <a:rPr lang="en-GB" dirty="0"/>
              <a:t>Codi </a:t>
            </a:r>
            <a:r>
              <a:rPr lang="en-GB" dirty="0" err="1"/>
              <a:t>pont</a:t>
            </a:r>
            <a:r>
              <a:rPr lang="en-GB" dirty="0"/>
              <a:t> </a:t>
            </a:r>
            <a:r>
              <a:rPr lang="en-GB" dirty="0" err="1"/>
              <a:t>newydd</a:t>
            </a:r>
            <a:r>
              <a:rPr lang="en-GB" dirty="0"/>
              <a:t>, </a:t>
            </a:r>
            <a:r>
              <a:rPr lang="en-GB" dirty="0" err="1"/>
              <a:t>uwch</a:t>
            </a:r>
            <a:r>
              <a:rPr lang="en-GB" dirty="0"/>
              <a:t>, </a:t>
            </a:r>
            <a:r>
              <a:rPr lang="en-GB" dirty="0" err="1"/>
              <a:t>yn</a:t>
            </a:r>
            <a:r>
              <a:rPr lang="en-GB" dirty="0"/>
              <a:t> Spring Garden </a:t>
            </a:r>
            <a:r>
              <a:rPr lang="en-GB" dirty="0" err="1"/>
              <a:t>fel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fydd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rhwystro’r</a:t>
            </a:r>
            <a:r>
              <a:rPr lang="en-GB" dirty="0"/>
              <a:t> </a:t>
            </a:r>
            <a:r>
              <a:rPr lang="en-GB" dirty="0" err="1"/>
              <a:t>llif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law </a:t>
            </a:r>
            <a:r>
              <a:rPr lang="en-GB" dirty="0" err="1"/>
              <a:t>trwm</a:t>
            </a:r>
            <a:endParaRPr lang="en-GB" dirty="0"/>
          </a:p>
          <a:p>
            <a:r>
              <a:rPr lang="en-GB" dirty="0" err="1"/>
              <a:t>Codi’r</a:t>
            </a:r>
            <a:r>
              <a:rPr lang="en-GB" dirty="0"/>
              <a:t> </a:t>
            </a:r>
            <a:r>
              <a:rPr lang="en-GB" dirty="0" err="1"/>
              <a:t>amddiffynfeydd</a:t>
            </a:r>
            <a:r>
              <a:rPr lang="en-GB" dirty="0"/>
              <a:t> </a:t>
            </a:r>
            <a:r>
              <a:rPr lang="en-GB" dirty="0" err="1"/>
              <a:t>llifogydd</a:t>
            </a:r>
            <a:r>
              <a:rPr lang="en-GB" dirty="0"/>
              <a:t> </a:t>
            </a:r>
            <a:r>
              <a:rPr lang="en-GB" dirty="0" err="1"/>
              <a:t>presennol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Afon</a:t>
            </a:r>
            <a:r>
              <a:rPr lang="en-GB" dirty="0"/>
              <a:t> </a:t>
            </a:r>
            <a:r>
              <a:rPr lang="en-GB" dirty="0" err="1"/>
              <a:t>Elwy’n</a:t>
            </a:r>
            <a:r>
              <a:rPr lang="en-GB" dirty="0"/>
              <a:t> </a:t>
            </a:r>
            <a:r>
              <a:rPr lang="en-GB" dirty="0" err="1"/>
              <a:t>uwch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Tynnwyd</a:t>
            </a:r>
            <a:r>
              <a:rPr lang="en-GB" dirty="0"/>
              <a:t> </a:t>
            </a:r>
            <a:r>
              <a:rPr lang="en-GB" dirty="0" err="1"/>
              <a:t>rhestr</a:t>
            </a:r>
            <a:r>
              <a:rPr lang="en-GB" dirty="0"/>
              <a:t> </a:t>
            </a:r>
            <a:r>
              <a:rPr lang="en-GB" dirty="0" err="1"/>
              <a:t>fer</a:t>
            </a:r>
            <a:r>
              <a:rPr lang="en-GB" dirty="0"/>
              <a:t>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rhain</a:t>
            </a:r>
            <a:r>
              <a:rPr lang="en-GB" dirty="0"/>
              <a:t> i </a:t>
            </a:r>
            <a:r>
              <a:rPr lang="en-GB" dirty="0" err="1"/>
              <a:t>ddechrau</a:t>
            </a:r>
            <a:r>
              <a:rPr lang="en-GB" dirty="0"/>
              <a:t> ac </a:t>
            </a:r>
            <a:r>
              <a:rPr lang="en-GB" dirty="0" err="1"/>
              <a:t>fe’i</a:t>
            </a:r>
            <a:r>
              <a:rPr lang="en-GB" dirty="0"/>
              <a:t> </a:t>
            </a:r>
            <a:r>
              <a:rPr lang="en-GB" dirty="0" err="1"/>
              <a:t>hadolygwyd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erbyn</a:t>
            </a:r>
            <a:r>
              <a:rPr lang="en-GB" dirty="0"/>
              <a:t> </a:t>
            </a:r>
            <a:r>
              <a:rPr lang="en-GB" dirty="0" err="1"/>
              <a:t>costau</a:t>
            </a:r>
            <a:r>
              <a:rPr lang="en-GB" dirty="0"/>
              <a:t>, </a:t>
            </a:r>
            <a:r>
              <a:rPr lang="en-GB" dirty="0" err="1"/>
              <a:t>dichonoldeb</a:t>
            </a:r>
            <a:r>
              <a:rPr lang="en-GB" dirty="0"/>
              <a:t> </a:t>
            </a:r>
            <a:r>
              <a:rPr lang="en-GB" dirty="0" err="1"/>
              <a:t>technegol</a:t>
            </a:r>
            <a:r>
              <a:rPr lang="en-GB" dirty="0"/>
              <a:t>, </a:t>
            </a:r>
            <a:r>
              <a:rPr lang="en-GB" dirty="0" err="1"/>
              <a:t>ffactorau</a:t>
            </a:r>
            <a:r>
              <a:rPr lang="en-GB" dirty="0"/>
              <a:t> </a:t>
            </a:r>
            <a:r>
              <a:rPr lang="en-GB" dirty="0" err="1"/>
              <a:t>amgylcheddol</a:t>
            </a:r>
            <a:r>
              <a:rPr lang="en-GB" dirty="0"/>
              <a:t> ac i </a:t>
            </a:r>
            <a:r>
              <a:rPr lang="en-GB" dirty="0" err="1"/>
              <a:t>ba</a:t>
            </a:r>
            <a:r>
              <a:rPr lang="en-GB" dirty="0"/>
              <a:t> </a:t>
            </a:r>
            <a:r>
              <a:rPr lang="en-GB" dirty="0" err="1"/>
              <a:t>raddau</a:t>
            </a:r>
            <a:r>
              <a:rPr lang="en-GB" dirty="0"/>
              <a:t> y </a:t>
            </a:r>
            <a:r>
              <a:rPr lang="en-GB" dirty="0" err="1"/>
              <a:t>gellid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haddasu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gyfer</a:t>
            </a:r>
            <a:r>
              <a:rPr lang="en-GB" dirty="0"/>
              <a:t> </a:t>
            </a:r>
            <a:r>
              <a:rPr lang="en-GB" dirty="0" err="1"/>
              <a:t>newid</a:t>
            </a:r>
            <a:r>
              <a:rPr lang="en-GB" dirty="0"/>
              <a:t> </a:t>
            </a:r>
            <a:r>
              <a:rPr lang="en-GB" dirty="0" err="1"/>
              <a:t>hinsawdd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dyfodol</a:t>
            </a:r>
            <a:r>
              <a:rPr lang="en-GB" dirty="0"/>
              <a:t> - </a:t>
            </a:r>
            <a:r>
              <a:rPr lang="en-GB" dirty="0" err="1"/>
              <a:t>cyn</a:t>
            </a:r>
            <a:r>
              <a:rPr lang="en-GB" dirty="0"/>
              <a:t> </a:t>
            </a:r>
            <a:r>
              <a:rPr lang="en-GB" dirty="0" err="1"/>
              <a:t>dewis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opsiwn</a:t>
            </a:r>
            <a:r>
              <a:rPr lang="en-GB" dirty="0"/>
              <a:t> a </a:t>
            </a:r>
            <a:r>
              <a:rPr lang="en-GB" dirty="0" err="1"/>
              <a:t>ffefrir</a:t>
            </a:r>
            <a:r>
              <a:rPr lang="en-GB" dirty="0"/>
              <a:t>: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Codi </a:t>
            </a:r>
            <a:r>
              <a:rPr lang="en-GB" dirty="0" err="1"/>
              <a:t>pont</a:t>
            </a:r>
            <a:r>
              <a:rPr lang="en-GB" dirty="0"/>
              <a:t> </a:t>
            </a:r>
            <a:r>
              <a:rPr lang="en-GB" dirty="0" err="1"/>
              <a:t>newydd</a:t>
            </a:r>
            <a:r>
              <a:rPr lang="en-GB" dirty="0"/>
              <a:t>, </a:t>
            </a:r>
            <a:r>
              <a:rPr lang="en-GB" dirty="0" err="1"/>
              <a:t>uwch</a:t>
            </a:r>
            <a:r>
              <a:rPr lang="en-GB" dirty="0"/>
              <a:t>, </a:t>
            </a:r>
            <a:r>
              <a:rPr lang="en-GB" dirty="0" err="1"/>
              <a:t>yn</a:t>
            </a:r>
            <a:r>
              <a:rPr lang="en-GB" dirty="0"/>
              <a:t> Spring Garden </a:t>
            </a:r>
            <a:r>
              <a:rPr lang="en-GB" dirty="0" err="1"/>
              <a:t>fel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fydd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rhwystro’r</a:t>
            </a:r>
            <a:r>
              <a:rPr lang="en-GB" dirty="0"/>
              <a:t> </a:t>
            </a:r>
            <a:r>
              <a:rPr lang="en-GB" dirty="0" err="1"/>
              <a:t>llif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law </a:t>
            </a:r>
            <a:r>
              <a:rPr lang="en-GB" dirty="0" err="1"/>
              <a:t>trwm</a:t>
            </a:r>
            <a:r>
              <a:rPr lang="en-GB" dirty="0"/>
              <a:t> a </a:t>
            </a:r>
            <a:r>
              <a:rPr lang="en-GB" dirty="0" err="1"/>
              <a:t>chodi’r</a:t>
            </a:r>
            <a:r>
              <a:rPr lang="en-GB" dirty="0"/>
              <a:t> </a:t>
            </a:r>
            <a:r>
              <a:rPr lang="en-GB" dirty="0" err="1"/>
              <a:t>amddiffynfeydd</a:t>
            </a:r>
            <a:r>
              <a:rPr lang="en-GB" dirty="0"/>
              <a:t> </a:t>
            </a:r>
            <a:r>
              <a:rPr lang="en-GB" dirty="0" err="1"/>
              <a:t>llifogydd</a:t>
            </a:r>
            <a:r>
              <a:rPr lang="en-GB" dirty="0"/>
              <a:t> </a:t>
            </a:r>
            <a:r>
              <a:rPr lang="en-GB" dirty="0" err="1"/>
              <a:t>presennol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Afon</a:t>
            </a:r>
            <a:r>
              <a:rPr lang="en-GB" dirty="0"/>
              <a:t> </a:t>
            </a:r>
            <a:r>
              <a:rPr lang="en-GB" dirty="0" err="1"/>
              <a:t>Elwy’n</a:t>
            </a:r>
            <a:r>
              <a:rPr lang="en-GB" dirty="0"/>
              <a:t> </a:t>
            </a:r>
            <a:r>
              <a:rPr lang="en-GB" dirty="0" err="1"/>
              <a:t>uwch</a:t>
            </a:r>
            <a:r>
              <a:rPr lang="en-GB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Following a detailed investigation after the flooding in 2012, NRW identified a long list of options to help improve flood protection for the city.</a:t>
            </a:r>
          </a:p>
          <a:p>
            <a:endParaRPr lang="en-GB" dirty="0"/>
          </a:p>
          <a:p>
            <a:r>
              <a:rPr lang="en-GB" dirty="0"/>
              <a:t>The options included:</a:t>
            </a:r>
          </a:p>
          <a:p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Measures to store rainwater upstream and reduce flows down through the city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Natural flood defence methods, such as using trees and vegetation to slow down river flows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Replacing the Spring Gardens bridge to a higher height so as to not restrict flows during heavy rainfall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Further raising of the existing flood defences along the River Elwy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These were initially reduced to a short list. - reviewed against cost, technical feasibility, environmental factors and ability to adapt against future climate change - before the preferred solution was selected: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Replacing</a:t>
            </a:r>
            <a:r>
              <a:rPr lang="en-GB" baseline="0" dirty="0"/>
              <a:t> </a:t>
            </a:r>
            <a:r>
              <a:rPr lang="en-GB" dirty="0"/>
              <a:t>the Spring Gardens bridge to a higher height so as to not restrict flows during heavy rainfall and the further raising of the existing flood defences along the River Elwy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E6A4-55B7-42F1-9F58-6BBDBC7E90C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079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 dirty="0" err="1"/>
              <a:t>Fydd</a:t>
            </a:r>
            <a:r>
              <a:rPr lang="en-GB" sz="1200" i="0" baseline="0" dirty="0"/>
              <a:t> y</a:t>
            </a:r>
            <a:r>
              <a:rPr lang="en-GB" sz="1200" i="0" dirty="0"/>
              <a:t> </a:t>
            </a:r>
            <a:r>
              <a:rPr lang="en-GB" sz="1200" i="0" dirty="0" err="1"/>
              <a:t>Cynllun</a:t>
            </a:r>
            <a:r>
              <a:rPr lang="en-GB" sz="1200" i="0" dirty="0"/>
              <a:t> </a:t>
            </a:r>
            <a:r>
              <a:rPr lang="en-GB" sz="1200" i="0" dirty="0" err="1"/>
              <a:t>Rheoli</a:t>
            </a:r>
            <a:r>
              <a:rPr lang="en-GB" sz="1200" i="0" dirty="0"/>
              <a:t> </a:t>
            </a:r>
            <a:r>
              <a:rPr lang="en-GB" sz="1200" i="0" dirty="0" err="1"/>
              <a:t>Perygl</a:t>
            </a:r>
            <a:r>
              <a:rPr lang="en-GB" sz="1200" i="0" dirty="0"/>
              <a:t> </a:t>
            </a:r>
            <a:r>
              <a:rPr lang="en-GB" sz="1200" i="0" dirty="0" err="1"/>
              <a:t>Llifogydd</a:t>
            </a:r>
            <a:r>
              <a:rPr lang="en-GB" sz="1200" i="0" dirty="0"/>
              <a:t> </a:t>
            </a:r>
            <a:r>
              <a:rPr lang="en-GB" sz="1200" i="0" dirty="0" err="1"/>
              <a:t>newydd</a:t>
            </a:r>
            <a:r>
              <a:rPr lang="en-GB" sz="1200" i="0" dirty="0"/>
              <a:t> </a:t>
            </a:r>
            <a:r>
              <a:rPr lang="en-GB" sz="1200" i="0" dirty="0" err="1"/>
              <a:t>yn</a:t>
            </a:r>
            <a:r>
              <a:rPr lang="en-GB" sz="1200" i="0" baseline="0" dirty="0"/>
              <a:t> </a:t>
            </a:r>
            <a:r>
              <a:rPr lang="en-GB" sz="1200" i="0" baseline="0" dirty="0" err="1"/>
              <a:t>rhoi</a:t>
            </a:r>
            <a:r>
              <a:rPr lang="en-GB" sz="1200" i="0" baseline="0" dirty="0"/>
              <a:t> </a:t>
            </a:r>
            <a:r>
              <a:rPr lang="en-GB" sz="1200" i="0" dirty="0"/>
              <a:t> </a:t>
            </a:r>
            <a:r>
              <a:rPr lang="en-GB" sz="1200" i="0" dirty="0" err="1"/>
              <a:t>safon</a:t>
            </a:r>
            <a:r>
              <a:rPr lang="en-GB" sz="1200" i="0" dirty="0"/>
              <a:t> </a:t>
            </a:r>
            <a:r>
              <a:rPr lang="en-GB" sz="1200" i="0" dirty="0" err="1"/>
              <a:t>amddiffyn</a:t>
            </a:r>
            <a:r>
              <a:rPr lang="en-GB" sz="1200" i="0" dirty="0"/>
              <a:t> 1 </a:t>
            </a:r>
            <a:r>
              <a:rPr lang="en-GB" sz="1200" i="0" dirty="0" err="1"/>
              <a:t>yn</a:t>
            </a:r>
            <a:r>
              <a:rPr lang="en-GB" sz="1200" i="0" dirty="0"/>
              <a:t> 200 (0.5%) </a:t>
            </a:r>
            <a:r>
              <a:rPr lang="en-GB" sz="1200" dirty="0"/>
              <a:t>o </a:t>
            </a:r>
            <a:r>
              <a:rPr lang="en-GB" sz="1200" dirty="0" err="1"/>
              <a:t>debygolrwydd</a:t>
            </a:r>
            <a:r>
              <a:rPr lang="en-GB" sz="1200" dirty="0"/>
              <a:t> </a:t>
            </a:r>
            <a:r>
              <a:rPr lang="en-GB" sz="1200" dirty="0" err="1"/>
              <a:t>blynyddol</a:t>
            </a:r>
            <a:r>
              <a:rPr lang="en-GB" sz="1200" baseline="0" dirty="0"/>
              <a:t> i </a:t>
            </a:r>
            <a:r>
              <a:rPr lang="en-GB" sz="1200" baseline="0" dirty="0" err="1"/>
              <a:t>Lanelwy</a:t>
            </a:r>
            <a:r>
              <a:rPr lang="en-GB" sz="1200" baseline="0" dirty="0"/>
              <a:t>.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E6A4-55B7-42F1-9F58-6BBDBC7E90C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9446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E6A4-55B7-42F1-9F58-6BBDBC7E90C5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349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hithau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statws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ddathliadau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Jiwbilî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Diemwnt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Frenhines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2012,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Llanelwy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ddinas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fechan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Ngogledd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Cymru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Nyffryn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Clwyd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rhwng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Dinbych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Rhyl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arfordir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gartref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Eglwys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Gadeiriol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leiaf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Mhrydain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ganddi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ychydig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llai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3,500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boblogaeth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ôl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cyfrifiad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2011.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rannau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isaf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Elwy.</a:t>
            </a: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E6A4-55B7-42F1-9F58-6BBDBC7E90C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062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Daw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Elwy, un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lednentydd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Clwyd,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fodolaeth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mhentref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Llangernyw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de-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orllewin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Lanelwy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gydgyfeirio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ffurfio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Elwy -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Gallen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Collen ac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Cleddwen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Langernyw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Elwy’n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llifo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dwyrain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Lanfair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Talhaearn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llednant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arall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Aled,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ymuno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Elwy. 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ôl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pasio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drwy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Bontnewydd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tua’r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gogledd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llifo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drwy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Lanelwy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lifo’n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drwy’r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ddinas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ganolig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Elwy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chanddi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ddalgylch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250km</a:t>
            </a:r>
            <a:r>
              <a:rPr lang="en-GB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cyrraedd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Llanelwy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E6A4-55B7-42F1-9F58-6BBDBC7E90C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186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Elwy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chydlifiad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Clwyd 1.8km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lawr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Lanelwy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E6A4-55B7-42F1-9F58-6BBDBC7E90C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614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Daw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perygl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llifogydd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ddinas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bennaf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lefelau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dŵr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cynyddol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Elwy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uwch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nag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amddiffynfeydd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ddinas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llifogydd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hanesyddol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cofnodion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Nghronoleg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Digwyddiadau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Hydrolegol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Prydain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llifogydd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tebygol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ardal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ddinas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1871, 1882, 1896. 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ystod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</a:t>
            </a:r>
            <a:r>
              <a:rPr lang="en-GB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ganrif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adroddwyd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llifogydd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ystod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1913, 1964 a 1965.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sgil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dechreuwyd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adeiladu’r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amddiffynfeydd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gwreiddiol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drwy’r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ddinas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1960au.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Codwyd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amddiffynfeydd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ystod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1975. Bu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amddiffynfeydd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wrthsefyll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llifogydd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27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Tachwedd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2012.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E6A4-55B7-42F1-9F58-6BBDBC7E90C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47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Digwyddodd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llifogydd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Tachwedd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2012 pan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syrthiodd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glawiad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dwys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dalgylch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ystod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mân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bore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Mawrth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27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Tachwedd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2012,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trechwyd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amddiffynfeydd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gododd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Elwy 3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uwchlaw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arferol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E6A4-55B7-42F1-9F58-6BBDBC7E90C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87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Darn o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ffilm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awyrol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dangos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estyniad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llifogydd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ddinas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a'r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gwaith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oedd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mynd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mewn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gartrefu'r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preswylwyr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oedd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wedi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effeithio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gan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llifogydd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E6A4-55B7-42F1-9F58-6BBDBC7E90C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466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ôl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adroddiadau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cychwynnol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dechreuodd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llifogydd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lawr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A55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dŵr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cwympo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ardal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Spring Gardens.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Cafodd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ardal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hynysu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rannau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fyny’r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orlifo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Roedd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dŵr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glannau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llifo’n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gyflym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iawn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gorlifwyd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ardaloedd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effeithiwyd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arnynt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E6A4-55B7-42F1-9F58-6BBDBC7E90C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539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Gorlifwyd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322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gartrefi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32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fusnesau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70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garafanau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ddinas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E6A4-55B7-42F1-9F58-6BBDBC7E90C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304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PERGRAPHIC_FINAL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65625"/>
            <a:ext cx="9144000" cy="2492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3358"/>
            <a:ext cx="7772400" cy="1470025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26557"/>
            <a:ext cx="6400800" cy="1752600"/>
          </a:xfrm>
        </p:spPr>
        <p:txBody>
          <a:bodyPr>
            <a:noAutofit/>
          </a:bodyPr>
          <a:lstStyle>
            <a:lvl1pPr marL="0" indent="0" algn="ctr">
              <a:buNone/>
              <a:defRPr>
                <a:solidFill>
                  <a:srgbClr val="0091A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0" tIns="0" rIns="0" bIns="0" rtlCol="0" anchor="b" anchorCtr="0"/>
          <a:lstStyle>
            <a:lvl1pPr>
              <a:defRPr lang="en-GB" smtClean="0"/>
            </a:lvl1pPr>
          </a:lstStyle>
          <a:p>
            <a:pPr algn="r"/>
            <a:fld id="{95B698E4-0AB5-410A-A0CD-38C73D25D732}" type="datetime3">
              <a:rPr lang="en-GB" smtClean="0"/>
              <a:pPr algn="r"/>
              <a:t>2 October,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b" anchorCtr="0"/>
          <a:lstStyle>
            <a:lvl1pPr>
              <a:defRPr lang="en-GB" smtClean="0"/>
            </a:lvl1pPr>
          </a:lstStyle>
          <a:p>
            <a:pPr algn="r"/>
            <a:fld id="{1EB79DAB-90E4-4F14-9B31-761BB9951B41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301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476249"/>
            <a:ext cx="6570663" cy="1223963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3849" y="1989138"/>
            <a:ext cx="6570663" cy="4608214"/>
          </a:xfrm>
        </p:spPr>
        <p:txBody>
          <a:bodyPr>
            <a:noAutofit/>
          </a:bodyPr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80238" y="1989138"/>
            <a:ext cx="1839912" cy="460821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5F934297-E040-40B9-8B9E-1F9726BDDFE6}" type="datetime3">
              <a:rPr lang="en-GB" smtClean="0"/>
              <a:pPr/>
              <a:t>2 October, 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EB79DAB-90E4-4F14-9B31-761BB9951B41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47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989138"/>
            <a:ext cx="8496300" cy="4536206"/>
          </a:xfrm>
        </p:spPr>
        <p:txBody>
          <a:bodyPr vert="eaVert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36359631-7D1F-459B-928E-43544B05E48E}" type="datetime3">
              <a:rPr lang="en-GB" smtClean="0"/>
              <a:pPr/>
              <a:t>2 October,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157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844823"/>
            <a:ext cx="1839912" cy="4608513"/>
          </a:xfrm>
        </p:spPr>
        <p:txBody>
          <a:bodyPr vert="eaVer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548680"/>
            <a:ext cx="6437313" cy="6003707"/>
          </a:xfrm>
        </p:spPr>
        <p:txBody>
          <a:bodyPr vert="eaVert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5C166BB2-EF58-472A-B562-AE6313B280A8}" type="datetime3">
              <a:rPr lang="en-GB" smtClean="0"/>
              <a:pPr/>
              <a:t>2 October,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796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916832"/>
            <a:ext cx="8496300" cy="4536356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61396" y="54066"/>
            <a:ext cx="2133600" cy="365125"/>
          </a:xfrm>
        </p:spPr>
        <p:txBody>
          <a:bodyPr>
            <a:noAutofit/>
          </a:bodyPr>
          <a:lstStyle>
            <a:lvl1pPr algn="r">
              <a:defRPr>
                <a:solidFill>
                  <a:srgbClr val="3C3C41"/>
                </a:solidFill>
              </a:defRPr>
            </a:lvl1pPr>
          </a:lstStyle>
          <a:p>
            <a:fld id="{7E9EFE7B-2BB4-4E22-8F09-F199B7FE1F90}" type="datetime3">
              <a:rPr lang="en-GB" smtClean="0"/>
              <a:pPr/>
              <a:t>2 October,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81824" y="107107"/>
            <a:ext cx="1838325" cy="312084"/>
          </a:xfrm>
        </p:spPr>
        <p:txBody>
          <a:bodyPr>
            <a:noAutofit/>
          </a:bodyPr>
          <a:lstStyle>
            <a:lvl1pPr>
              <a:defRPr>
                <a:solidFill>
                  <a:srgbClr val="3C3C4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rgbClr val="3C3C41"/>
                </a:solidFill>
              </a:defRPr>
            </a:lvl1pPr>
          </a:lstStyle>
          <a:p>
            <a:fld id="{1EB79DAB-90E4-4F14-9B31-761BB9951B4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686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PERGRAPHIC_FINAL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65625"/>
            <a:ext cx="9144000" cy="2492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07085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00689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FA6D568E-1C59-4CAF-A029-FD62F99FD889}" type="datetime3">
              <a:rPr lang="en-GB" smtClean="0"/>
              <a:pPr/>
              <a:t>2 October,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450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916832"/>
            <a:ext cx="41688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4121" y="1916832"/>
            <a:ext cx="40386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4AC1BCF0-B662-4372-B5A6-2FF7226A59F1}" type="datetime3">
              <a:rPr lang="en-GB" smtClean="0"/>
              <a:pPr/>
              <a:t>2 October, 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640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A8E4-17AA-4AC4-89B9-B29C821773F6}" type="datetime3">
              <a:rPr lang="en-GB" smtClean="0"/>
              <a:pPr/>
              <a:t>2 October, 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916831"/>
            <a:ext cx="8496300" cy="2160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323850" y="4293096"/>
            <a:ext cx="8488871" cy="2160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881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76249"/>
            <a:ext cx="6581775" cy="12239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50" y="1989138"/>
            <a:ext cx="4168800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2708920"/>
            <a:ext cx="4168800" cy="395128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350" y="1989138"/>
            <a:ext cx="4168800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350" y="2708920"/>
            <a:ext cx="4168800" cy="395128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7986C46A-F843-447A-8F94-C253222F6B0E}" type="datetime3">
              <a:rPr lang="en-GB" smtClean="0"/>
              <a:pPr/>
              <a:t>2 October, 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1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1FA7E4C7-43F1-4ECF-A514-1D14603EEA9D}" type="datetime3">
              <a:rPr lang="en-GB" smtClean="0"/>
              <a:pPr/>
              <a:t>2 October, 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03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1E02EA0E-FF6F-4CE6-9D55-67502EE03C71}" type="datetime3">
              <a:rPr lang="en-GB" smtClean="0"/>
              <a:pPr/>
              <a:t>2 October, 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51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76249"/>
            <a:ext cx="6570663" cy="1223963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49" y="1916832"/>
            <a:ext cx="6570663" cy="4608511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80238" y="1978026"/>
            <a:ext cx="1839912" cy="4542032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400" b="0" i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FB8DC4F9-3CF5-46C8-A80A-DE5B03B3E759}" type="datetime3">
              <a:rPr lang="en-GB" smtClean="0"/>
              <a:pPr/>
              <a:t>2 October, 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86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850" y="476249"/>
            <a:ext cx="6581775" cy="12239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026" name="Picture 2" descr="NRW_logo_CMYK_stack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4700" y="581025"/>
            <a:ext cx="1655763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50" y="1916832"/>
            <a:ext cx="8362950" cy="42093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1396" y="63591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GB" sz="900" b="1" smtClean="0">
                <a:solidFill>
                  <a:schemeClr val="tx2"/>
                </a:solidFill>
              </a:defRPr>
            </a:lvl1pPr>
          </a:lstStyle>
          <a:p>
            <a:fld id="{41B6A8E4-17AA-4AC4-89B9-B29C821773F6}" type="datetime3">
              <a:rPr lang="en-GB" smtClean="0"/>
              <a:pPr/>
              <a:t>2 October,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81824" y="116632"/>
            <a:ext cx="1838325" cy="31208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625" y="6413500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GB" sz="900" b="1" smtClean="0">
                <a:solidFill>
                  <a:schemeClr val="tx2"/>
                </a:solidFill>
              </a:defRPr>
            </a:lvl1pPr>
          </a:lstStyle>
          <a:p>
            <a:fld id="{1EB79DAB-90E4-4F14-9B31-761BB9951B4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AutoShape 2"/>
          <p:cNvSpPr>
            <a:spLocks noChangeArrowheads="1"/>
          </p:cNvSpPr>
          <p:nvPr userDrawn="1"/>
        </p:nvSpPr>
        <p:spPr bwMode="auto">
          <a:xfrm>
            <a:off x="6981825" y="428625"/>
            <a:ext cx="1838325" cy="317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3"/>
          <p:cNvSpPr>
            <a:spLocks noChangeArrowheads="1"/>
          </p:cNvSpPr>
          <p:nvPr userDrawn="1"/>
        </p:nvSpPr>
        <p:spPr bwMode="auto">
          <a:xfrm flipV="1">
            <a:off x="323850" y="428625"/>
            <a:ext cx="6581775" cy="317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74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20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rgbClr val="0091A5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66700" indent="-2667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276225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09625" indent="-2667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02.jpg@01D2B394.42606130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jpeg"/><Relationship Id="rId4" Type="http://schemas.openxmlformats.org/officeDocument/2006/relationships/image" Target="cid:image001.jpg@01D2B393.3B07633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XbpVPyH52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tmp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list=UUPLAYER_NatResWales&amp;v=WmUwKKMATsY" TargetMode="Externa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/uk-wales-2050716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530225"/>
            <a:ext cx="6582097" cy="1470025"/>
          </a:xfrm>
        </p:spPr>
        <p:txBody>
          <a:bodyPr/>
          <a:lstStyle/>
          <a:p>
            <a:r>
              <a:rPr lang="en-GB" sz="2800" dirty="0" err="1"/>
              <a:t>Rheoli</a:t>
            </a:r>
            <a:r>
              <a:rPr lang="en-GB" sz="2800" dirty="0"/>
              <a:t> </a:t>
            </a:r>
            <a:r>
              <a:rPr lang="en-GB" sz="2800" dirty="0" err="1"/>
              <a:t>perygl</a:t>
            </a:r>
            <a:r>
              <a:rPr lang="en-GB" sz="2800" dirty="0"/>
              <a:t> </a:t>
            </a:r>
            <a:r>
              <a:rPr lang="en-GB" sz="2800" dirty="0" err="1"/>
              <a:t>llifogydd</a:t>
            </a:r>
            <a:r>
              <a:rPr lang="en-GB" sz="2800" dirty="0"/>
              <a:t> </a:t>
            </a:r>
            <a:r>
              <a:rPr lang="en-GB" sz="2800" dirty="0" err="1"/>
              <a:t>ar</a:t>
            </a:r>
            <a:r>
              <a:rPr lang="en-GB" sz="2800" dirty="0"/>
              <a:t> </a:t>
            </a:r>
            <a:r>
              <a:rPr lang="en-GB" sz="2800" dirty="0" err="1"/>
              <a:t>yr</a:t>
            </a:r>
            <a:r>
              <a:rPr lang="en-GB" sz="2800" dirty="0"/>
              <a:t> </a:t>
            </a:r>
            <a:r>
              <a:rPr lang="en-GB" sz="2800" dirty="0" err="1"/>
              <a:t>Afon</a:t>
            </a:r>
            <a:r>
              <a:rPr lang="en-GB" sz="2800" dirty="0"/>
              <a:t> Elwy</a:t>
            </a:r>
            <a:br>
              <a:rPr lang="en-GB" sz="3600" dirty="0">
                <a:ln w="0"/>
              </a:rPr>
            </a:br>
            <a:endParaRPr lang="en-GB" sz="3600" dirty="0">
              <a:ln w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D2DAAA3-05AD-4FAA-A6AD-256C271DAC2F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6" name="Picture 5" descr="Effaith llanw uchel"/>
          <p:cNvPicPr/>
          <p:nvPr/>
        </p:nvPicPr>
        <p:blipFill>
          <a:blip r:embed="rId3" r:link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2520280" cy="299361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796136" y="429309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© Alun Williams</a:t>
            </a:r>
          </a:p>
        </p:txBody>
      </p:sp>
    </p:spTree>
    <p:extLst>
      <p:ext uri="{BB962C8B-B14F-4D97-AF65-F5344CB8AC3E}">
        <p14:creationId xmlns:p14="http://schemas.microsoft.com/office/powerpoint/2010/main" val="1774331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6526405" cy="4320480"/>
          </a:xfrm>
          <a:prstGeom prst="rect">
            <a:avLst/>
          </a:prstGeom>
          <a:ln w="28575">
            <a:solidFill>
              <a:srgbClr val="0091A5"/>
            </a:solidFill>
          </a:ln>
        </p:spPr>
      </p:pic>
      <p:grpSp>
        <p:nvGrpSpPr>
          <p:cNvPr id="24" name="Group 23"/>
          <p:cNvGrpSpPr/>
          <p:nvPr/>
        </p:nvGrpSpPr>
        <p:grpSpPr>
          <a:xfrm>
            <a:off x="1547664" y="5003394"/>
            <a:ext cx="7292463" cy="646331"/>
            <a:chOff x="1547664" y="5003394"/>
            <a:chExt cx="7292463" cy="646331"/>
          </a:xfrm>
        </p:grpSpPr>
        <p:sp>
          <p:nvSpPr>
            <p:cNvPr id="4" name="TextBox 3"/>
            <p:cNvSpPr txBox="1"/>
            <p:nvPr/>
          </p:nvSpPr>
          <p:spPr>
            <a:xfrm>
              <a:off x="7183943" y="5003394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I </a:t>
              </a:r>
              <a:r>
                <a:rPr lang="en-GB" b="1" dirty="0" err="1"/>
                <a:t>fyny’r</a:t>
              </a:r>
              <a:r>
                <a:rPr lang="en-GB" b="1" dirty="0"/>
                <a:t> </a:t>
              </a:r>
              <a:r>
                <a:rPr lang="en-GB" b="1" dirty="0" err="1"/>
                <a:t>afon</a:t>
              </a:r>
              <a:r>
                <a:rPr lang="en-GB" b="1" dirty="0"/>
                <a:t> </a:t>
              </a:r>
              <a:r>
                <a:rPr lang="en-GB" b="1" dirty="0" err="1"/>
                <a:t>o’r</a:t>
              </a:r>
              <a:r>
                <a:rPr lang="en-GB" b="1" dirty="0"/>
                <a:t> A55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 flipV="1">
              <a:off x="1547664" y="5202950"/>
              <a:ext cx="5616624" cy="965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661131" y="1768960"/>
            <a:ext cx="4457950" cy="1754326"/>
            <a:chOff x="4572000" y="1772981"/>
            <a:chExt cx="4457950" cy="1754326"/>
          </a:xfrm>
        </p:grpSpPr>
        <p:grpSp>
          <p:nvGrpSpPr>
            <p:cNvPr id="21" name="Group 20"/>
            <p:cNvGrpSpPr/>
            <p:nvPr/>
          </p:nvGrpSpPr>
          <p:grpSpPr>
            <a:xfrm>
              <a:off x="4572000" y="1772981"/>
              <a:ext cx="4457950" cy="1754326"/>
              <a:chOff x="4572000" y="1772981"/>
              <a:chExt cx="4457950" cy="1754326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7373766" y="1772981"/>
                <a:ext cx="165618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err="1"/>
                  <a:t>Llyfrgell</a:t>
                </a:r>
                <a:r>
                  <a:rPr lang="en-GB" b="1" dirty="0"/>
                  <a:t> </a:t>
                </a:r>
                <a:r>
                  <a:rPr lang="en-GB" b="1" dirty="0" err="1"/>
                  <a:t>Llanelwy</a:t>
                </a:r>
                <a:endParaRPr lang="en-GB" b="1" dirty="0"/>
              </a:p>
              <a:p>
                <a:endParaRPr lang="en-GB" b="1" dirty="0"/>
              </a:p>
              <a:p>
                <a:r>
                  <a:rPr lang="en-GB" b="1" dirty="0" err="1"/>
                  <a:t>Tafarn</a:t>
                </a:r>
                <a:r>
                  <a:rPr lang="en-GB" b="1" dirty="0"/>
                  <a:t> y ‘Plough’</a:t>
                </a:r>
              </a:p>
              <a:p>
                <a:endParaRPr lang="en-GB" b="1" dirty="0"/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H="1">
                <a:off x="4572000" y="2116399"/>
                <a:ext cx="2808312" cy="91146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Arrow Connector 13"/>
            <p:cNvCxnSpPr/>
            <p:nvPr/>
          </p:nvCxnSpPr>
          <p:spPr>
            <a:xfrm flipH="1">
              <a:off x="5404007" y="2855204"/>
              <a:ext cx="2048313" cy="39746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843808" y="3257531"/>
            <a:ext cx="6231710" cy="1591811"/>
            <a:chOff x="2843808" y="3257531"/>
            <a:chExt cx="6231710" cy="1591811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2843808" y="3789040"/>
              <a:ext cx="4608512" cy="59983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419334" y="3257531"/>
              <a:ext cx="165618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/>
                <a:t>Gorsaf</a:t>
              </a:r>
              <a:r>
                <a:rPr lang="en-GB" b="1" dirty="0"/>
                <a:t> Petrol </a:t>
              </a:r>
              <a:r>
                <a:rPr lang="en-GB" b="1" dirty="0" err="1"/>
                <a:t>Costcutter</a:t>
              </a:r>
              <a:r>
                <a:rPr lang="en-GB" b="1" dirty="0"/>
                <a:t> </a:t>
              </a:r>
            </a:p>
            <a:p>
              <a:endParaRPr lang="en-GB" b="1" dirty="0"/>
            </a:p>
            <a:p>
              <a:r>
                <a:rPr lang="en-GB" b="1" dirty="0"/>
                <a:t>Ysgol </a:t>
              </a:r>
              <a:r>
                <a:rPr lang="en-GB" b="1" dirty="0" err="1"/>
                <a:t>Esgob</a:t>
              </a:r>
              <a:r>
                <a:rPr lang="en-GB" b="1" dirty="0"/>
                <a:t> Morgan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5122325" y="4597182"/>
              <a:ext cx="2329995" cy="25216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276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92280" y="2060848"/>
            <a:ext cx="16561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Dengys</a:t>
            </a:r>
            <a:r>
              <a:rPr lang="en-GB" dirty="0"/>
              <a:t> </a:t>
            </a:r>
            <a:r>
              <a:rPr lang="en-GB" dirty="0" err="1"/>
              <a:t>ehangder</a:t>
            </a:r>
            <a:r>
              <a:rPr lang="en-GB" dirty="0"/>
              <a:t> y </a:t>
            </a:r>
            <a:r>
              <a:rPr lang="en-GB" dirty="0" err="1"/>
              <a:t>llifogydd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Llanelwy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llun</a:t>
            </a:r>
            <a:r>
              <a:rPr lang="en-GB" dirty="0"/>
              <a:t> </a:t>
            </a:r>
            <a:r>
              <a:rPr lang="en-GB" dirty="0" err="1"/>
              <a:t>yma</a:t>
            </a:r>
            <a:r>
              <a:rPr lang="en-GB" b="1" dirty="0"/>
              <a:t>.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            A55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6467429" cy="4281438"/>
          </a:xfrm>
          <a:prstGeom prst="rect">
            <a:avLst/>
          </a:prstGeom>
          <a:ln w="28575">
            <a:solidFill>
              <a:srgbClr val="0091A5"/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563888" y="3284984"/>
            <a:ext cx="4248472" cy="1368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273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Difrod</a:t>
            </a:r>
            <a:r>
              <a:rPr lang="en-GB" dirty="0"/>
              <a:t> </a:t>
            </a:r>
            <a:r>
              <a:rPr lang="en-GB" dirty="0" err="1"/>
              <a:t>llifogydd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0316" y="1718834"/>
            <a:ext cx="3528392" cy="4248472"/>
          </a:xfrm>
        </p:spPr>
        <p:txBody>
          <a:bodyPr/>
          <a:lstStyle/>
          <a:p>
            <a:r>
              <a:rPr lang="en-GB" sz="2000" i="0" dirty="0" err="1"/>
              <a:t>Dioddefodd</a:t>
            </a:r>
            <a:r>
              <a:rPr lang="en-GB" sz="2000" i="0" dirty="0"/>
              <a:t> </a:t>
            </a:r>
            <a:r>
              <a:rPr lang="en-GB" sz="2000" i="0" dirty="0" err="1"/>
              <a:t>Llanelwy</a:t>
            </a:r>
            <a:r>
              <a:rPr lang="en-GB" sz="2000" i="0" dirty="0"/>
              <a:t> </a:t>
            </a:r>
            <a:r>
              <a:rPr lang="en-GB" sz="2000" i="0" dirty="0" err="1"/>
              <a:t>difrod</a:t>
            </a:r>
            <a:r>
              <a:rPr lang="en-GB" sz="2000" i="0" dirty="0"/>
              <a:t> i:</a:t>
            </a:r>
          </a:p>
          <a:p>
            <a:endParaRPr lang="en-GB" sz="1000" i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0" dirty="0" err="1"/>
              <a:t>eiddo</a:t>
            </a:r>
            <a:r>
              <a:rPr lang="en-GB" sz="2000" i="0" dirty="0"/>
              <a:t> </a:t>
            </a:r>
            <a:r>
              <a:rPr lang="en-GB" sz="2000" i="0" dirty="0" err="1"/>
              <a:t>preswyl</a:t>
            </a:r>
            <a:r>
              <a:rPr lang="en-GB" sz="2000" i="0" dirty="0"/>
              <a:t> ac </a:t>
            </a:r>
            <a:r>
              <a:rPr lang="en-GB" sz="2000" i="0" dirty="0" err="1"/>
              <a:t>eiddo</a:t>
            </a:r>
            <a:r>
              <a:rPr lang="en-GB" sz="2000" i="0" dirty="0"/>
              <a:t> </a:t>
            </a:r>
            <a:r>
              <a:rPr lang="en-GB" sz="2000" i="0" dirty="0" err="1"/>
              <a:t>masnachol</a:t>
            </a:r>
            <a:endParaRPr lang="en-GB" sz="2000" i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0" dirty="0" err="1"/>
              <a:t>cerbydau</a:t>
            </a:r>
            <a:r>
              <a:rPr lang="en-GB" sz="2000" i="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0" dirty="0" err="1"/>
              <a:t>ffyrdd</a:t>
            </a:r>
            <a:r>
              <a:rPr lang="en-GB" sz="2000" i="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0" dirty="0" err="1"/>
              <a:t>ysgolion</a:t>
            </a:r>
            <a:r>
              <a:rPr lang="en-GB" sz="2000" i="0" dirty="0"/>
              <a:t> </a:t>
            </a:r>
          </a:p>
          <a:p>
            <a:endParaRPr lang="en-GB" sz="2000" i="0" dirty="0"/>
          </a:p>
        </p:txBody>
      </p:sp>
      <p:pic>
        <p:nvPicPr>
          <p:cNvPr id="5" name="Picture 4" descr="llifogydd Llanelwy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73" y="1718834"/>
            <a:ext cx="4608191" cy="475252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320138" y="137162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© Alun Williams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448" y="4367571"/>
            <a:ext cx="2808312" cy="210623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00327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Difrod</a:t>
            </a:r>
            <a:r>
              <a:rPr lang="en-GB" dirty="0"/>
              <a:t> </a:t>
            </a:r>
            <a:r>
              <a:rPr lang="en-GB" dirty="0" err="1"/>
              <a:t>Llifogydd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928" y="1842302"/>
            <a:ext cx="3655167" cy="487355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0"/>
          <a:stretch/>
        </p:blipFill>
        <p:spPr>
          <a:xfrm>
            <a:off x="323849" y="1842302"/>
            <a:ext cx="4546811" cy="487355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66885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Difrod</a:t>
            </a:r>
            <a:r>
              <a:rPr lang="en-GB" dirty="0"/>
              <a:t> </a:t>
            </a:r>
            <a:r>
              <a:rPr lang="en-GB" dirty="0" err="1"/>
              <a:t>Llifogydd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" y="1916832"/>
            <a:ext cx="3459261" cy="4612348"/>
          </a:xfrm>
          <a:prstGeom prst="rect">
            <a:avLst/>
          </a:prstGeom>
          <a:ln w="28575">
            <a:solidFill>
              <a:srgbClr val="0091A5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789040"/>
            <a:ext cx="4932040" cy="2774273"/>
          </a:xfrm>
          <a:prstGeom prst="rect">
            <a:avLst/>
          </a:prstGeom>
          <a:ln w="28575">
            <a:solidFill>
              <a:srgbClr val="0091A5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923928" y="331139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Tai </a:t>
            </a:r>
            <a:r>
              <a:rPr lang="en-GB" dirty="0" err="1"/>
              <a:t>Gwarchod</a:t>
            </a:r>
            <a:r>
              <a:rPr lang="en-GB" dirty="0"/>
              <a:t> </a:t>
            </a:r>
            <a:r>
              <a:rPr lang="en-GB" dirty="0" err="1"/>
              <a:t>Llys</a:t>
            </a:r>
            <a:r>
              <a:rPr lang="en-GB" dirty="0"/>
              <a:t> y </a:t>
            </a:r>
            <a:r>
              <a:rPr lang="en-GB" dirty="0" err="1"/>
              <a:t>Felin</a:t>
            </a:r>
            <a:r>
              <a:rPr lang="en-GB" dirty="0"/>
              <a:t>, </a:t>
            </a:r>
            <a:r>
              <a:rPr lang="en-GB" dirty="0" err="1"/>
              <a:t>Llanelwy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164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Paratoi</a:t>
            </a:r>
            <a:r>
              <a:rPr lang="en-GB" dirty="0"/>
              <a:t> am </a:t>
            </a:r>
            <a:r>
              <a:rPr lang="en-GB" dirty="0" err="1"/>
              <a:t>lifogydd</a:t>
            </a:r>
            <a:r>
              <a:rPr lang="en-GB" dirty="0"/>
              <a:t> a </a:t>
            </a:r>
            <a:r>
              <a:rPr lang="en-GB" dirty="0" err="1"/>
              <a:t>delio</a:t>
            </a:r>
            <a:r>
              <a:rPr lang="en-GB" dirty="0"/>
              <a:t> </a:t>
            </a:r>
            <a:r>
              <a:rPr lang="en-GB" dirty="0" err="1"/>
              <a:t>a’r</a:t>
            </a:r>
            <a:r>
              <a:rPr lang="en-GB" dirty="0"/>
              <a:t> </a:t>
            </a:r>
            <a:r>
              <a:rPr lang="en-GB" dirty="0" err="1"/>
              <a:t>canlyniad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>
                <a:solidFill>
                  <a:schemeClr val="accent1"/>
                </a:solidFill>
                <a:hlinkClick r:id="rId2"/>
              </a:rPr>
              <a:t>https://www.youtube.com/watch?v=KXbpVPyH52E</a:t>
            </a:r>
            <a:endParaRPr lang="en-GB" sz="1800" dirty="0">
              <a:solidFill>
                <a:schemeClr val="accent1"/>
              </a:solidFill>
            </a:endParaRPr>
          </a:p>
          <a:p>
            <a:endParaRPr lang="en-GB" dirty="0"/>
          </a:p>
          <a:p>
            <a:r>
              <a:rPr lang="en-GB" b="0" dirty="0">
                <a:solidFill>
                  <a:schemeClr val="tx1"/>
                </a:solidFill>
              </a:rPr>
              <a:t>Mae Joanne o </a:t>
            </a:r>
            <a:r>
              <a:rPr lang="en-GB" b="0" dirty="0" err="1">
                <a:solidFill>
                  <a:schemeClr val="tx1"/>
                </a:solidFill>
              </a:rPr>
              <a:t>Lanelwy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siarad</a:t>
            </a:r>
            <a:r>
              <a:rPr lang="en-GB" b="0" dirty="0">
                <a:solidFill>
                  <a:schemeClr val="tx1"/>
                </a:solidFill>
              </a:rPr>
              <a:t> am </a:t>
            </a:r>
            <a:r>
              <a:rPr lang="en-GB" b="0" dirty="0" err="1">
                <a:solidFill>
                  <a:schemeClr val="tx1"/>
                </a:solidFill>
              </a:rPr>
              <a:t>ei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phrofiad</a:t>
            </a:r>
            <a:r>
              <a:rPr lang="en-GB" b="0" dirty="0">
                <a:solidFill>
                  <a:schemeClr val="tx1"/>
                </a:solidFill>
              </a:rPr>
              <a:t> o </a:t>
            </a:r>
            <a:r>
              <a:rPr lang="en-GB" b="0" dirty="0" err="1">
                <a:solidFill>
                  <a:schemeClr val="tx1"/>
                </a:solidFill>
              </a:rPr>
              <a:t>lifogydd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chartref</a:t>
            </a:r>
            <a:r>
              <a:rPr lang="en-GB" b="0" dirty="0">
                <a:solidFill>
                  <a:schemeClr val="tx1"/>
                </a:solidFill>
              </a:rPr>
              <a:t> ac </a:t>
            </a:r>
            <a:r>
              <a:rPr lang="en-GB" b="0" dirty="0" err="1">
                <a:solidFill>
                  <a:schemeClr val="tx1"/>
                </a:solidFill>
              </a:rPr>
              <a:t>yn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rhannu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syniadau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ymarferol</a:t>
            </a:r>
            <a:r>
              <a:rPr lang="en-GB" b="0" dirty="0">
                <a:solidFill>
                  <a:schemeClr val="tx1"/>
                </a:solidFill>
              </a:rPr>
              <a:t> am be i </a:t>
            </a:r>
            <a:r>
              <a:rPr lang="en-GB" b="0" dirty="0" err="1">
                <a:solidFill>
                  <a:schemeClr val="tx1"/>
                </a:solidFill>
              </a:rPr>
              <a:t>wneud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os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ydych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chi’n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hwynebu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llifogydd</a:t>
            </a:r>
            <a:r>
              <a:rPr lang="en-GB" b="0" dirty="0">
                <a:solidFill>
                  <a:schemeClr val="tx1"/>
                </a:solidFill>
              </a:rPr>
              <a:t>.</a:t>
            </a:r>
          </a:p>
          <a:p>
            <a:endParaRPr lang="en-GB" b="0" dirty="0">
              <a:solidFill>
                <a:schemeClr val="tx1"/>
              </a:solidFill>
            </a:endParaRPr>
          </a:p>
          <a:p>
            <a:r>
              <a:rPr lang="en-GB" b="0" dirty="0">
                <a:solidFill>
                  <a:schemeClr val="tx1"/>
                </a:solidFill>
              </a:rPr>
              <a:t>5.29 </a:t>
            </a:r>
            <a:r>
              <a:rPr lang="en-GB" b="0" dirty="0" err="1">
                <a:solidFill>
                  <a:schemeClr val="tx1"/>
                </a:solidFill>
              </a:rPr>
              <a:t>munud</a:t>
            </a:r>
            <a:endParaRPr lang="en-GB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83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Glawiad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ystod</a:t>
            </a:r>
            <a:r>
              <a:rPr lang="en-GB" dirty="0"/>
              <a:t> </a:t>
            </a:r>
            <a:r>
              <a:rPr lang="en-GB" dirty="0" err="1"/>
              <a:t>llifogydd</a:t>
            </a:r>
            <a:r>
              <a:rPr lang="en-GB" dirty="0"/>
              <a:t> </a:t>
            </a:r>
            <a:r>
              <a:rPr lang="en-GB" dirty="0" err="1"/>
              <a:t>Llanelwy</a:t>
            </a:r>
            <a:r>
              <a:rPr lang="en-GB" dirty="0"/>
              <a:t> 2012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886325" y="2132856"/>
            <a:ext cx="4038600" cy="4525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rgbClr val="0091A5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2667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27622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2667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63080" y="1715982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26.11.12: </a:t>
            </a:r>
            <a:r>
              <a:rPr lang="en-GB" dirty="0" err="1"/>
              <a:t>Cofnodwyd</a:t>
            </a:r>
            <a:r>
              <a:rPr lang="en-GB" dirty="0"/>
              <a:t> 71 mm o </a:t>
            </a:r>
            <a:r>
              <a:rPr lang="en-GB" dirty="0" err="1"/>
              <a:t>wlaw</a:t>
            </a:r>
            <a:r>
              <a:rPr lang="en-GB" dirty="0"/>
              <a:t> </a:t>
            </a:r>
            <a:r>
              <a:rPr lang="en-GB" dirty="0" err="1"/>
              <a:t>yng</a:t>
            </a:r>
            <a:r>
              <a:rPr lang="en-GB" dirty="0"/>
              <a:t> </a:t>
            </a:r>
            <a:r>
              <a:rPr lang="en-GB" dirty="0" err="1"/>
              <a:t>ngorsaf</a:t>
            </a:r>
            <a:r>
              <a:rPr lang="en-GB" dirty="0"/>
              <a:t> </a:t>
            </a:r>
            <a:r>
              <a:rPr lang="en-GB" dirty="0" err="1"/>
              <a:t>mesur</a:t>
            </a:r>
            <a:r>
              <a:rPr lang="en-GB" dirty="0"/>
              <a:t> Pont y </a:t>
            </a:r>
            <a:r>
              <a:rPr lang="en-GB" dirty="0" err="1"/>
              <a:t>Gwyddel</a:t>
            </a:r>
            <a:r>
              <a:rPr lang="en-GB" dirty="0"/>
              <a:t> 	  </a:t>
            </a:r>
            <a:r>
              <a:rPr lang="en-GB" dirty="0" err="1"/>
              <a:t>Cofnodwyd</a:t>
            </a:r>
            <a:r>
              <a:rPr lang="en-GB" dirty="0"/>
              <a:t> 25.8 mm o </a:t>
            </a:r>
            <a:r>
              <a:rPr lang="en-GB" dirty="0" err="1"/>
              <a:t>wlaw</a:t>
            </a:r>
            <a:r>
              <a:rPr lang="en-GB" dirty="0"/>
              <a:t> </a:t>
            </a:r>
            <a:r>
              <a:rPr lang="en-GB" dirty="0" err="1"/>
              <a:t>yng</a:t>
            </a:r>
            <a:r>
              <a:rPr lang="en-GB" dirty="0"/>
              <a:t> </a:t>
            </a:r>
            <a:r>
              <a:rPr lang="en-GB" dirty="0" err="1"/>
              <a:t>ngorsaf</a:t>
            </a:r>
            <a:r>
              <a:rPr lang="en-GB" dirty="0"/>
              <a:t> </a:t>
            </a:r>
            <a:r>
              <a:rPr lang="en-GB" dirty="0" err="1"/>
              <a:t>mesur</a:t>
            </a:r>
            <a:r>
              <a:rPr lang="en-GB" dirty="0"/>
              <a:t> </a:t>
            </a:r>
            <a:r>
              <a:rPr lang="en-GB" dirty="0" err="1"/>
              <a:t>Llanelwy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1" name="Picture 10" descr="https://maps.cyfoethnaturiolcymru.internal/Geocortex/Essentials/REST/TempFiles/Export.png?guid=9956852c-0cb1-4a32-b8d4-582d9c9032b8&amp;contentType=image%2F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08920"/>
            <a:ext cx="8558530" cy="3823335"/>
          </a:xfrm>
          <a:prstGeom prst="rect">
            <a:avLst/>
          </a:prstGeom>
          <a:noFill/>
          <a:ln w="25400">
            <a:solidFill>
              <a:srgbClr val="0091A5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62534"/>
            <a:ext cx="728295" cy="935636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4836795" y="3562747"/>
            <a:ext cx="99060" cy="178435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4" name="Down Arrow 13"/>
          <p:cNvSpPr/>
          <p:nvPr/>
        </p:nvSpPr>
        <p:spPr>
          <a:xfrm>
            <a:off x="6660232" y="2778157"/>
            <a:ext cx="99060" cy="178435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541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Llif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Afon</a:t>
            </a:r>
            <a:r>
              <a:rPr lang="en-GB" dirty="0"/>
              <a:t> Elwy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ystod</a:t>
            </a:r>
            <a:r>
              <a:rPr lang="en-GB" dirty="0"/>
              <a:t> </a:t>
            </a:r>
            <a:r>
              <a:rPr lang="en-GB" dirty="0" err="1"/>
              <a:t>llifogydd</a:t>
            </a:r>
            <a:r>
              <a:rPr lang="en-GB" dirty="0"/>
              <a:t> </a:t>
            </a:r>
            <a:r>
              <a:rPr lang="en-GB" dirty="0" err="1"/>
              <a:t>Llanelwy</a:t>
            </a:r>
            <a:r>
              <a:rPr lang="en-GB" dirty="0"/>
              <a:t> 2012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94" y="3041158"/>
            <a:ext cx="1714500" cy="1362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32772" y="1700212"/>
            <a:ext cx="3239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Data a </a:t>
            </a:r>
            <a:r>
              <a:rPr lang="en-GB" dirty="0" err="1"/>
              <a:t>gasglwyd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orsaf</a:t>
            </a:r>
            <a:r>
              <a:rPr lang="en-GB" dirty="0"/>
              <a:t> </a:t>
            </a:r>
            <a:r>
              <a:rPr lang="en-GB" dirty="0" err="1"/>
              <a:t>mesur</a:t>
            </a:r>
            <a:r>
              <a:rPr lang="en-GB" dirty="0"/>
              <a:t> Pont y </a:t>
            </a:r>
            <a:r>
              <a:rPr lang="en-GB" dirty="0" err="1"/>
              <a:t>Gwyddel</a:t>
            </a:r>
            <a:r>
              <a:rPr lang="en-GB" dirty="0"/>
              <a:t> </a:t>
            </a:r>
            <a:r>
              <a:rPr lang="en-GB" dirty="0" err="1"/>
              <a:t>ym</a:t>
            </a:r>
            <a:r>
              <a:rPr lang="en-GB" dirty="0"/>
              <a:t> </a:t>
            </a:r>
            <a:r>
              <a:rPr lang="en-GB" dirty="0" err="1"/>
              <a:t>mis</a:t>
            </a:r>
            <a:r>
              <a:rPr lang="en-GB" dirty="0"/>
              <a:t> </a:t>
            </a:r>
            <a:r>
              <a:rPr lang="en-GB" dirty="0" err="1"/>
              <a:t>Tachwedd</a:t>
            </a:r>
            <a:r>
              <a:rPr lang="en-GB" dirty="0"/>
              <a:t> 2012.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377743"/>
              </p:ext>
            </p:extLst>
          </p:nvPr>
        </p:nvGraphicFramePr>
        <p:xfrm>
          <a:off x="5043835" y="2979454"/>
          <a:ext cx="3239141" cy="2902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0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8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515"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Date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 daily m³/s or </a:t>
                      </a:r>
                      <a:r>
                        <a:rPr lang="en-GB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cumecs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515"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24/11/2012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14.2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515"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25/11/2012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23.7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515"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26/11/2012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94.4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515"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27/11/2012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62.3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515"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28/11/2012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19.6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515"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29/11/2012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12.8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2132856"/>
            <a:ext cx="4168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rgbClr val="0091A5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2667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27622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2667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dirty="0">
                <a:solidFill>
                  <a:schemeClr val="accent1"/>
                </a:solidFill>
              </a:rPr>
              <a:t>1 </a:t>
            </a:r>
            <a:r>
              <a:rPr lang="en-GB" b="0" dirty="0" err="1">
                <a:solidFill>
                  <a:schemeClr val="accent1"/>
                </a:solidFill>
              </a:rPr>
              <a:t>cumec</a:t>
            </a:r>
            <a:r>
              <a:rPr lang="en-GB" b="0" dirty="0">
                <a:solidFill>
                  <a:schemeClr val="accent1"/>
                </a:solidFill>
              </a:rPr>
              <a:t> = 1 </a:t>
            </a:r>
            <a:r>
              <a:rPr lang="en-GB" b="0" dirty="0" err="1">
                <a:solidFill>
                  <a:schemeClr val="accent1"/>
                </a:solidFill>
              </a:rPr>
              <a:t>metr</a:t>
            </a:r>
            <a:r>
              <a:rPr lang="en-GB" b="0" dirty="0">
                <a:solidFill>
                  <a:schemeClr val="accent1"/>
                </a:solidFill>
              </a:rPr>
              <a:t> </a:t>
            </a:r>
            <a:r>
              <a:rPr lang="en-GB" b="0" dirty="0" err="1">
                <a:solidFill>
                  <a:schemeClr val="accent1"/>
                </a:solidFill>
              </a:rPr>
              <a:t>ciwbig</a:t>
            </a:r>
            <a:r>
              <a:rPr lang="en-GB" b="0" dirty="0">
                <a:solidFill>
                  <a:schemeClr val="accent1"/>
                </a:solidFill>
              </a:rPr>
              <a:t> </a:t>
            </a:r>
            <a:r>
              <a:rPr lang="en-GB" b="0" dirty="0" err="1">
                <a:solidFill>
                  <a:schemeClr val="accent1"/>
                </a:solidFill>
              </a:rPr>
              <a:t>yn</a:t>
            </a:r>
            <a:r>
              <a:rPr lang="en-GB" b="0" dirty="0">
                <a:solidFill>
                  <a:schemeClr val="accent1"/>
                </a:solidFill>
              </a:rPr>
              <a:t> </a:t>
            </a:r>
            <a:r>
              <a:rPr lang="en-GB" b="0" dirty="0" err="1">
                <a:solidFill>
                  <a:schemeClr val="accent1"/>
                </a:solidFill>
              </a:rPr>
              <a:t>mynd</a:t>
            </a:r>
            <a:r>
              <a:rPr lang="en-GB" b="0" dirty="0">
                <a:solidFill>
                  <a:schemeClr val="accent1"/>
                </a:solidFill>
              </a:rPr>
              <a:t> </a:t>
            </a:r>
            <a:r>
              <a:rPr lang="en-GB" b="0" dirty="0" err="1">
                <a:solidFill>
                  <a:schemeClr val="accent1"/>
                </a:solidFill>
              </a:rPr>
              <a:t>heibio</a:t>
            </a:r>
            <a:r>
              <a:rPr lang="en-GB" b="0" dirty="0">
                <a:solidFill>
                  <a:schemeClr val="accent1"/>
                </a:solidFill>
              </a:rPr>
              <a:t> </a:t>
            </a:r>
            <a:r>
              <a:rPr lang="en-GB" b="0" dirty="0" err="1">
                <a:solidFill>
                  <a:schemeClr val="accent1"/>
                </a:solidFill>
              </a:rPr>
              <a:t>pwynt</a:t>
            </a:r>
            <a:r>
              <a:rPr lang="en-GB" b="0" dirty="0">
                <a:solidFill>
                  <a:schemeClr val="accent1"/>
                </a:solidFill>
              </a:rPr>
              <a:t> </a:t>
            </a:r>
            <a:r>
              <a:rPr lang="en-GB" b="0" dirty="0" err="1">
                <a:solidFill>
                  <a:schemeClr val="accent1"/>
                </a:solidFill>
              </a:rPr>
              <a:t>penodol</a:t>
            </a:r>
            <a:r>
              <a:rPr lang="en-GB" b="0" dirty="0">
                <a:solidFill>
                  <a:schemeClr val="accent1"/>
                </a:solidFill>
              </a:rPr>
              <a:t> </a:t>
            </a:r>
            <a:r>
              <a:rPr lang="en-GB" b="0" dirty="0" err="1">
                <a:solidFill>
                  <a:schemeClr val="accent1"/>
                </a:solidFill>
              </a:rPr>
              <a:t>pob</a:t>
            </a:r>
            <a:r>
              <a:rPr lang="en-GB" b="0" dirty="0">
                <a:solidFill>
                  <a:schemeClr val="accent1"/>
                </a:solidFill>
              </a:rPr>
              <a:t> </a:t>
            </a:r>
            <a:r>
              <a:rPr lang="en-GB" b="0" dirty="0" err="1">
                <a:solidFill>
                  <a:schemeClr val="accent1"/>
                </a:solidFill>
              </a:rPr>
              <a:t>eiliad</a:t>
            </a:r>
            <a:r>
              <a:rPr lang="en-GB" b="0" dirty="0">
                <a:solidFill>
                  <a:schemeClr val="accent1"/>
                </a:solidFill>
              </a:rPr>
              <a:t>.</a:t>
            </a:r>
          </a:p>
          <a:p>
            <a:endParaRPr lang="en-GB" b="0" dirty="0">
              <a:solidFill>
                <a:schemeClr val="accent1"/>
              </a:solidFill>
            </a:endParaRPr>
          </a:p>
          <a:p>
            <a:endParaRPr lang="en-GB" b="0" dirty="0">
              <a:solidFill>
                <a:schemeClr val="accent1"/>
              </a:solidFill>
            </a:endParaRPr>
          </a:p>
          <a:p>
            <a:endParaRPr lang="en-GB" b="0" dirty="0">
              <a:solidFill>
                <a:schemeClr val="accent1"/>
              </a:solidFill>
            </a:endParaRPr>
          </a:p>
          <a:p>
            <a:r>
              <a:rPr lang="en-GB" b="0" dirty="0" err="1">
                <a:solidFill>
                  <a:schemeClr val="accent1"/>
                </a:solidFill>
              </a:rPr>
              <a:t>Uned</a:t>
            </a:r>
            <a:r>
              <a:rPr lang="en-GB" b="0" dirty="0">
                <a:solidFill>
                  <a:schemeClr val="accent1"/>
                </a:solidFill>
              </a:rPr>
              <a:t> </a:t>
            </a:r>
            <a:r>
              <a:rPr lang="en-GB" b="0" dirty="0" err="1">
                <a:solidFill>
                  <a:schemeClr val="accent1"/>
                </a:solidFill>
              </a:rPr>
              <a:t>yw</a:t>
            </a:r>
            <a:r>
              <a:rPr lang="en-GB" b="0" dirty="0">
                <a:solidFill>
                  <a:schemeClr val="accent1"/>
                </a:solidFill>
              </a:rPr>
              <a:t> </a:t>
            </a:r>
            <a:r>
              <a:rPr lang="en-GB" b="0" dirty="0" err="1">
                <a:solidFill>
                  <a:schemeClr val="accent1"/>
                </a:solidFill>
              </a:rPr>
              <a:t>cumec</a:t>
            </a:r>
            <a:r>
              <a:rPr lang="en-GB" b="0" dirty="0">
                <a:solidFill>
                  <a:schemeClr val="accent1"/>
                </a:solidFill>
              </a:rPr>
              <a:t> a </a:t>
            </a:r>
            <a:r>
              <a:rPr lang="en-GB" b="0" dirty="0" err="1">
                <a:solidFill>
                  <a:schemeClr val="accent1"/>
                </a:solidFill>
              </a:rPr>
              <a:t>ddefnyddir</a:t>
            </a:r>
            <a:r>
              <a:rPr lang="en-GB" b="0" dirty="0">
                <a:solidFill>
                  <a:schemeClr val="accent1"/>
                </a:solidFill>
              </a:rPr>
              <a:t> </a:t>
            </a:r>
            <a:r>
              <a:rPr lang="en-GB" b="0" dirty="0" err="1">
                <a:solidFill>
                  <a:schemeClr val="accent1"/>
                </a:solidFill>
              </a:rPr>
              <a:t>i</a:t>
            </a:r>
            <a:r>
              <a:rPr lang="en-GB" b="0" dirty="0">
                <a:solidFill>
                  <a:schemeClr val="accent1"/>
                </a:solidFill>
              </a:rPr>
              <a:t> </a:t>
            </a:r>
            <a:r>
              <a:rPr lang="en-GB" b="0" dirty="0" err="1">
                <a:solidFill>
                  <a:schemeClr val="accent1"/>
                </a:solidFill>
              </a:rPr>
              <a:t>fesur</a:t>
            </a:r>
            <a:r>
              <a:rPr lang="en-GB" b="0" dirty="0">
                <a:solidFill>
                  <a:schemeClr val="accent1"/>
                </a:solidFill>
              </a:rPr>
              <a:t> </a:t>
            </a:r>
            <a:r>
              <a:rPr lang="en-GB" b="0" dirty="0" err="1">
                <a:solidFill>
                  <a:schemeClr val="accent1"/>
                </a:solidFill>
              </a:rPr>
              <a:t>cyfradd</a:t>
            </a:r>
            <a:r>
              <a:rPr lang="en-GB" b="0" dirty="0">
                <a:solidFill>
                  <a:schemeClr val="accent1"/>
                </a:solidFill>
              </a:rPr>
              <a:t> </a:t>
            </a:r>
            <a:r>
              <a:rPr lang="en-GB" b="0" dirty="0" err="1">
                <a:solidFill>
                  <a:schemeClr val="accent1"/>
                </a:solidFill>
              </a:rPr>
              <a:t>llif</a:t>
            </a:r>
            <a:r>
              <a:rPr lang="en-GB" b="0" dirty="0">
                <a:solidFill>
                  <a:schemeClr val="accent1"/>
                </a:solidFill>
              </a:rPr>
              <a:t> y </a:t>
            </a:r>
            <a:r>
              <a:rPr lang="en-GB" b="0" dirty="0" err="1">
                <a:solidFill>
                  <a:schemeClr val="accent1"/>
                </a:solidFill>
              </a:rPr>
              <a:t>dŵr</a:t>
            </a:r>
            <a:r>
              <a:rPr lang="en-GB" b="0" dirty="0"/>
              <a:t>.</a:t>
            </a:r>
            <a:endParaRPr lang="en-GB" b="0" dirty="0">
              <a:solidFill>
                <a:schemeClr val="accent1"/>
              </a:solidFill>
            </a:endParaRPr>
          </a:p>
          <a:p>
            <a:endParaRPr lang="en-GB" b="0" dirty="0">
              <a:solidFill>
                <a:schemeClr val="accent1"/>
              </a:solidFill>
            </a:endParaRPr>
          </a:p>
          <a:p>
            <a:endParaRPr lang="en-GB" b="0" dirty="0"/>
          </a:p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061271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Graff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arddangos</a:t>
            </a:r>
            <a:r>
              <a:rPr lang="en-GB" dirty="0"/>
              <a:t> y </a:t>
            </a:r>
            <a:r>
              <a:rPr lang="en-GB" dirty="0" err="1"/>
              <a:t>llif</a:t>
            </a:r>
            <a:r>
              <a:rPr lang="en-GB" dirty="0"/>
              <a:t> a </a:t>
            </a:r>
            <a:r>
              <a:rPr lang="en-GB" dirty="0" err="1"/>
              <a:t>gofnodwyd</a:t>
            </a:r>
            <a:r>
              <a:rPr lang="en-GB" dirty="0"/>
              <a:t> </a:t>
            </a:r>
            <a:r>
              <a:rPr lang="en-GB" dirty="0" err="1"/>
              <a:t>ym</a:t>
            </a:r>
            <a:r>
              <a:rPr lang="en-GB" dirty="0"/>
              <a:t> </a:t>
            </a:r>
            <a:r>
              <a:rPr lang="en-GB" dirty="0" err="1"/>
              <a:t>Mhont</a:t>
            </a:r>
            <a:r>
              <a:rPr lang="en-GB" dirty="0"/>
              <a:t> y </a:t>
            </a:r>
            <a:r>
              <a:rPr lang="en-GB" dirty="0" err="1"/>
              <a:t>Gwyddel</a:t>
            </a:r>
            <a:endParaRPr lang="en-GB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900071185"/>
              </p:ext>
            </p:extLst>
          </p:nvPr>
        </p:nvGraphicFramePr>
        <p:xfrm>
          <a:off x="467544" y="1844824"/>
          <a:ext cx="7416824" cy="4687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153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32656"/>
            <a:ext cx="6581775" cy="1223963"/>
          </a:xfrm>
        </p:spPr>
        <p:txBody>
          <a:bodyPr/>
          <a:lstStyle/>
          <a:p>
            <a:r>
              <a:rPr lang="en-GB" dirty="0" err="1"/>
              <a:t>Cynllun</a:t>
            </a:r>
            <a:r>
              <a:rPr lang="en-GB" dirty="0"/>
              <a:t> </a:t>
            </a:r>
            <a:r>
              <a:rPr lang="en-GB" dirty="0" err="1"/>
              <a:t>Rheoli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Perygl</a:t>
            </a:r>
            <a:r>
              <a:rPr lang="en-GB" dirty="0"/>
              <a:t> </a:t>
            </a:r>
            <a:r>
              <a:rPr lang="en-GB" dirty="0" err="1"/>
              <a:t>Llifogydd</a:t>
            </a:r>
            <a:r>
              <a:rPr lang="en-GB" dirty="0"/>
              <a:t> </a:t>
            </a:r>
            <a:r>
              <a:rPr lang="en-GB" dirty="0" err="1"/>
              <a:t>Llanelwy</a:t>
            </a:r>
            <a:endParaRPr lang="en-GB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850" y="1916832"/>
            <a:ext cx="8496622" cy="648072"/>
          </a:xfrm>
          <a:prstGeom prst="rect">
            <a:avLst/>
          </a:prstGeom>
          <a:solidFill>
            <a:srgbClr val="82D2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GB" dirty="0" err="1"/>
              <a:t>Safon</a:t>
            </a:r>
            <a:r>
              <a:rPr lang="en-GB" dirty="0"/>
              <a:t> </a:t>
            </a:r>
            <a:r>
              <a:rPr lang="en-GB" dirty="0" err="1"/>
              <a:t>Amddiffyn</a:t>
            </a:r>
            <a:r>
              <a:rPr lang="en-GB" dirty="0"/>
              <a:t> </a:t>
            </a: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GB" dirty="0"/>
              <a:t>Mae </a:t>
            </a:r>
            <a:r>
              <a:rPr lang="en-GB" dirty="0" err="1"/>
              <a:t>safon</a:t>
            </a:r>
            <a:r>
              <a:rPr lang="en-GB" dirty="0"/>
              <a:t> </a:t>
            </a:r>
            <a:r>
              <a:rPr lang="en-GB" dirty="0" err="1"/>
              <a:t>amddiffyn</a:t>
            </a:r>
            <a:r>
              <a:rPr lang="en-GB" dirty="0"/>
              <a:t> </a:t>
            </a:r>
            <a:r>
              <a:rPr lang="en-GB" dirty="0" err="1"/>
              <a:t>amddiffynfa</a:t>
            </a:r>
            <a:r>
              <a:rPr lang="en-GB" dirty="0"/>
              <a:t> </a:t>
            </a:r>
            <a:r>
              <a:rPr lang="en-GB" dirty="0" err="1"/>
              <a:t>rhag</a:t>
            </a:r>
            <a:r>
              <a:rPr lang="en-GB" dirty="0"/>
              <a:t> </a:t>
            </a:r>
            <a:r>
              <a:rPr lang="en-GB" dirty="0" err="1"/>
              <a:t>llifogydd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rhoi</a:t>
            </a:r>
            <a:r>
              <a:rPr lang="en-GB" dirty="0"/>
              <a:t> </a:t>
            </a:r>
            <a:r>
              <a:rPr lang="en-GB" dirty="0" err="1"/>
              <a:t>lefel</a:t>
            </a:r>
            <a:r>
              <a:rPr lang="en-GB" dirty="0"/>
              <a:t> </a:t>
            </a:r>
            <a:r>
              <a:rPr lang="en-GB" dirty="0" err="1"/>
              <a:t>ddangosol</a:t>
            </a:r>
            <a:r>
              <a:rPr lang="en-GB" dirty="0"/>
              <a:t> o </a:t>
            </a:r>
            <a:r>
              <a:rPr lang="en-GB" dirty="0" err="1"/>
              <a:t>risg</a:t>
            </a:r>
            <a:r>
              <a:rPr lang="en-GB" dirty="0"/>
              <a:t> i </a:t>
            </a:r>
            <a:r>
              <a:rPr lang="en-GB" dirty="0" err="1"/>
              <a:t>ardal</a:t>
            </a:r>
            <a:r>
              <a:rPr lang="en-GB" dirty="0"/>
              <a:t> </a:t>
            </a:r>
            <a:r>
              <a:rPr lang="en-GB" dirty="0" err="1"/>
              <a:t>benodol</a:t>
            </a:r>
            <a:r>
              <a:rPr lang="en-GB" dirty="0"/>
              <a:t> o ran </a:t>
            </a:r>
            <a:r>
              <a:rPr lang="en-GB" dirty="0" err="1"/>
              <a:t>llifogydd</a:t>
            </a:r>
            <a:r>
              <a:rPr lang="en-GB" dirty="0"/>
              <a:t>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môr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afon</a:t>
            </a:r>
            <a:r>
              <a:rPr lang="en-GB" dirty="0"/>
              <a:t>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824517"/>
              </p:ext>
            </p:extLst>
          </p:nvPr>
        </p:nvGraphicFramePr>
        <p:xfrm>
          <a:off x="323850" y="2758801"/>
          <a:ext cx="6050915" cy="40241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5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6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Safon</a:t>
                      </a: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Amddiffyn</a:t>
                      </a: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Tebygolrwydd llifogydd yn digwydd 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7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GB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mewn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1,000 o </a:t>
                      </a:r>
                      <a:r>
                        <a:rPr lang="en-GB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debygolrwydd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digwyddiad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blynyddol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0.1% o siawns llifogydd mewn unrhyw flwyddyn benodol, tebygolrwydd isel iawn 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7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GB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mewn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200 o </a:t>
                      </a:r>
                      <a:r>
                        <a:rPr lang="en-GB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debygolrwydd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digwyddiad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blynyddol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0.5% 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 siawns llifogydd mewn unrhyw flwyddyn benodol, tebygolrwydd isel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7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GB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mewn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100 o </a:t>
                      </a:r>
                      <a:r>
                        <a:rPr lang="en-GB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debygolrwydd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digwyddiad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blynyddol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1% 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 siawns llifogydd mewn unrhyw flwyddyn benodol, tebygolrwydd canolig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47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mewn 50 o debygolrwydd digwyddiad blynyddol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2% 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 siawns llifogydd mewn unrhyw flwyddyn benodol, tebygolrwydd canolig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GB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mewn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20 o </a:t>
                      </a:r>
                      <a:r>
                        <a:rPr lang="en-GB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debygolrwydd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digwyddiad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blynyddol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5%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siawns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llifogydd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mewn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unrhyw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flwyddyn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benodol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tebygolrwydd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uchel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16216" y="2767154"/>
            <a:ext cx="23042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Amcangyfrifwyd</a:t>
            </a:r>
            <a:r>
              <a:rPr lang="en-GB" dirty="0"/>
              <a:t> bod </a:t>
            </a:r>
            <a:r>
              <a:rPr lang="en-GB" dirty="0" err="1"/>
              <a:t>llifogydd</a:t>
            </a:r>
            <a:r>
              <a:rPr lang="en-GB" dirty="0"/>
              <a:t> </a:t>
            </a:r>
            <a:r>
              <a:rPr lang="en-GB" dirty="0" err="1"/>
              <a:t>Tachwedd</a:t>
            </a:r>
            <a:r>
              <a:rPr lang="en-GB" dirty="0"/>
              <a:t> 2012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ddigwyddiad</a:t>
            </a:r>
            <a:r>
              <a:rPr lang="en-GB" dirty="0"/>
              <a:t> â </a:t>
            </a:r>
            <a:r>
              <a:rPr lang="en-GB" dirty="0" err="1"/>
              <a:t>rhwng</a:t>
            </a:r>
            <a:r>
              <a:rPr lang="en-GB" dirty="0"/>
              <a:t> 1 </a:t>
            </a:r>
            <a:r>
              <a:rPr lang="en-GB" dirty="0" err="1"/>
              <a:t>mewn</a:t>
            </a:r>
            <a:r>
              <a:rPr lang="en-GB" dirty="0"/>
              <a:t> 100 (1%) ac 1 </a:t>
            </a:r>
            <a:r>
              <a:rPr lang="en-GB" dirty="0" err="1"/>
              <a:t>mewn</a:t>
            </a:r>
            <a:r>
              <a:rPr lang="en-GB" dirty="0"/>
              <a:t> 200 (0.5%) o </a:t>
            </a:r>
            <a:r>
              <a:rPr lang="en-GB" dirty="0" err="1"/>
              <a:t>debygolrwydd</a:t>
            </a:r>
            <a:r>
              <a:rPr lang="en-GB" dirty="0"/>
              <a:t> </a:t>
            </a:r>
            <a:r>
              <a:rPr lang="en-GB" dirty="0" err="1"/>
              <a:t>blynyddol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9908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Llanwely</a:t>
            </a:r>
            <a:endParaRPr lang="en-GB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" r="2590"/>
          <a:stretch>
            <a:fillRect/>
          </a:stretch>
        </p:blipFill>
        <p:spPr>
          <a:xfrm>
            <a:off x="323849" y="4077072"/>
            <a:ext cx="3203122" cy="2221840"/>
          </a:xfrm>
          <a:ln w="19050">
            <a:solidFill>
              <a:srgbClr val="0091A5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2" y="1484784"/>
            <a:ext cx="3168352" cy="2376264"/>
          </a:xfrm>
          <a:prstGeom prst="rect">
            <a:avLst/>
          </a:prstGeom>
          <a:ln w="19050">
            <a:solidFill>
              <a:srgbClr val="0091A5"/>
            </a:solidFill>
          </a:ln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988267"/>
            <a:ext cx="4709779" cy="4310645"/>
          </a:xfrm>
          <a:prstGeom prst="rect">
            <a:avLst/>
          </a:prstGeom>
          <a:ln w="19050">
            <a:solidFill>
              <a:srgbClr val="0091A5"/>
            </a:solidFill>
          </a:ln>
        </p:spPr>
      </p:pic>
    </p:spTree>
    <p:extLst>
      <p:ext uri="{BB962C8B-B14F-4D97-AF65-F5344CB8AC3E}">
        <p14:creationId xmlns:p14="http://schemas.microsoft.com/office/powerpoint/2010/main" val="1088665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Cynllun</a:t>
            </a:r>
            <a:r>
              <a:rPr lang="en-GB" dirty="0"/>
              <a:t> </a:t>
            </a:r>
            <a:r>
              <a:rPr lang="en-GB" dirty="0" err="1"/>
              <a:t>rheoli</a:t>
            </a:r>
            <a:r>
              <a:rPr lang="en-GB" dirty="0"/>
              <a:t> </a:t>
            </a:r>
            <a:r>
              <a:rPr lang="en-GB" dirty="0" err="1"/>
              <a:t>perygl</a:t>
            </a:r>
            <a:r>
              <a:rPr lang="en-GB" dirty="0"/>
              <a:t> </a:t>
            </a:r>
            <a:r>
              <a:rPr lang="en-GB" dirty="0" err="1"/>
              <a:t>llifogydd</a:t>
            </a:r>
            <a:r>
              <a:rPr lang="en-GB" dirty="0"/>
              <a:t> </a:t>
            </a:r>
            <a:r>
              <a:rPr lang="en-GB" dirty="0" err="1"/>
              <a:t>Llanelwy</a:t>
            </a:r>
            <a:endParaRPr lang="en-GB" dirty="0"/>
          </a:p>
        </p:txBody>
      </p:sp>
      <p:pic>
        <p:nvPicPr>
          <p:cNvPr id="1026" name="Picture 2" descr="View of the car p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65" y="4365104"/>
            <a:ext cx="3275390" cy="2297012"/>
          </a:xfrm>
          <a:prstGeom prst="rect">
            <a:avLst/>
          </a:prstGeom>
          <a:noFill/>
          <a:ln w="28575">
            <a:solidFill>
              <a:srgbClr val="0091A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212"/>
            <a:ext cx="9144000" cy="2592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392341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Maes</a:t>
            </a:r>
            <a:r>
              <a:rPr lang="en-GB" b="1" dirty="0"/>
              <a:t> </a:t>
            </a:r>
            <a:r>
              <a:rPr lang="en-GB" b="1" dirty="0" err="1"/>
              <a:t>Hamdden</a:t>
            </a:r>
            <a:r>
              <a:rPr lang="en-GB" dirty="0"/>
              <a:t>: </a:t>
            </a:r>
            <a:r>
              <a:rPr lang="en-GB" dirty="0" err="1"/>
              <a:t>codi</a:t>
            </a:r>
            <a:r>
              <a:rPr lang="en-GB" dirty="0"/>
              <a:t> a </a:t>
            </a:r>
            <a:r>
              <a:rPr lang="en-GB" dirty="0" err="1"/>
              <a:t>lledu'r</a:t>
            </a:r>
            <a:r>
              <a:rPr lang="en-GB" dirty="0"/>
              <a:t> </a:t>
            </a:r>
            <a:r>
              <a:rPr lang="en-GB" dirty="0" err="1"/>
              <a:t>arglawdd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hyd</a:t>
            </a:r>
            <a:r>
              <a:rPr lang="en-GB" dirty="0"/>
              <a:t> </a:t>
            </a:r>
            <a:r>
              <a:rPr lang="en-GB" dirty="0" err="1"/>
              <a:t>llinell</a:t>
            </a:r>
            <a:r>
              <a:rPr lang="en-GB" dirty="0"/>
              <a:t> </a:t>
            </a:r>
            <a:r>
              <a:rPr lang="en-GB" dirty="0" err="1"/>
              <a:t>bresennol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amddiffyniad</a:t>
            </a:r>
            <a:r>
              <a:rPr lang="en-GB" dirty="0"/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365104"/>
            <a:ext cx="3396411" cy="2324495"/>
          </a:xfrm>
          <a:prstGeom prst="rect">
            <a:avLst/>
          </a:prstGeom>
          <a:ln w="28575">
            <a:solidFill>
              <a:srgbClr val="0091A5"/>
            </a:solidFill>
          </a:ln>
        </p:spPr>
      </p:pic>
    </p:spTree>
    <p:extLst>
      <p:ext uri="{BB962C8B-B14F-4D97-AF65-F5344CB8AC3E}">
        <p14:creationId xmlns:p14="http://schemas.microsoft.com/office/powerpoint/2010/main" val="3961322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Cynllun </a:t>
            </a:r>
            <a:r>
              <a:rPr lang="en-GB" dirty="0" err="1"/>
              <a:t>Rheoli</a:t>
            </a:r>
            <a:r>
              <a:rPr lang="en-GB" dirty="0"/>
              <a:t> </a:t>
            </a:r>
            <a:r>
              <a:rPr lang="en-GB" dirty="0" err="1"/>
              <a:t>Perygl</a:t>
            </a:r>
            <a:r>
              <a:rPr lang="en-GB" dirty="0"/>
              <a:t> Llifogydd Llanelwy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5"/>
          <a:stretch/>
        </p:blipFill>
        <p:spPr>
          <a:xfrm>
            <a:off x="323850" y="1686101"/>
            <a:ext cx="5346848" cy="3683222"/>
          </a:xfrm>
          <a:prstGeom prst="rect">
            <a:avLst/>
          </a:prstGeom>
          <a:ln w="25400">
            <a:solidFill>
              <a:srgbClr val="0091A5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717032"/>
            <a:ext cx="5167961" cy="2902990"/>
          </a:xfrm>
          <a:prstGeom prst="rect">
            <a:avLst/>
          </a:prstGeom>
          <a:ln w="28575">
            <a:solidFill>
              <a:srgbClr val="0091A5"/>
            </a:solidFill>
          </a:ln>
        </p:spPr>
      </p:pic>
    </p:spTree>
    <p:extLst>
      <p:ext uri="{BB962C8B-B14F-4D97-AF65-F5344CB8AC3E}">
        <p14:creationId xmlns:p14="http://schemas.microsoft.com/office/powerpoint/2010/main" val="3727627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Fideo</a:t>
            </a:r>
            <a:r>
              <a:rPr lang="en-GB" dirty="0"/>
              <a:t> o </a:t>
            </a:r>
            <a:r>
              <a:rPr lang="en-GB" dirty="0" err="1"/>
              <a:t>waith</a:t>
            </a:r>
            <a:r>
              <a:rPr lang="en-GB" dirty="0"/>
              <a:t> </a:t>
            </a:r>
            <a:r>
              <a:rPr lang="en-GB" dirty="0" err="1"/>
              <a:t>Cynllun</a:t>
            </a:r>
            <a:r>
              <a:rPr lang="en-GB" dirty="0"/>
              <a:t> </a:t>
            </a:r>
            <a:r>
              <a:rPr lang="en-GB" dirty="0" err="1"/>
              <a:t>Rheoli</a:t>
            </a:r>
            <a:r>
              <a:rPr lang="en-GB" dirty="0"/>
              <a:t> </a:t>
            </a:r>
            <a:r>
              <a:rPr lang="en-GB" dirty="0" err="1"/>
              <a:t>Llifogydd</a:t>
            </a:r>
            <a:r>
              <a:rPr lang="en-GB" dirty="0"/>
              <a:t> </a:t>
            </a:r>
            <a:r>
              <a:rPr lang="en-GB" dirty="0" err="1"/>
              <a:t>Llanelwy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https://www.youtube.com/watch?list=UUPLAYER_NatResWales&amp;v=WmUwKKMATsY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b="0" dirty="0">
                <a:solidFill>
                  <a:schemeClr val="tx1"/>
                </a:solidFill>
              </a:rPr>
              <a:t>2.34 </a:t>
            </a:r>
            <a:r>
              <a:rPr lang="en-GB" b="0" dirty="0" err="1">
                <a:solidFill>
                  <a:schemeClr val="tx1"/>
                </a:solidFill>
              </a:rPr>
              <a:t>munud</a:t>
            </a:r>
            <a:endParaRPr lang="en-GB" b="0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6144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6581775" cy="1223963"/>
          </a:xfrm>
        </p:spPr>
        <p:txBody>
          <a:bodyPr/>
          <a:lstStyle/>
          <a:p>
            <a:r>
              <a:rPr lang="en-GB" sz="3000" dirty="0" err="1"/>
              <a:t>Cynllun</a:t>
            </a:r>
            <a:r>
              <a:rPr lang="en-GB" sz="3000" dirty="0"/>
              <a:t> </a:t>
            </a:r>
            <a:r>
              <a:rPr lang="en-GB" dirty="0" err="1"/>
              <a:t>rheoli</a:t>
            </a:r>
            <a:r>
              <a:rPr lang="en-GB" dirty="0"/>
              <a:t> </a:t>
            </a:r>
            <a:r>
              <a:rPr lang="en-GB" dirty="0" err="1"/>
              <a:t>perygl</a:t>
            </a:r>
            <a:r>
              <a:rPr lang="en-GB" dirty="0"/>
              <a:t> </a:t>
            </a:r>
            <a:r>
              <a:rPr lang="en-GB" dirty="0" err="1"/>
              <a:t>llifogydd</a:t>
            </a:r>
            <a:r>
              <a:rPr lang="en-GB" dirty="0"/>
              <a:t> </a:t>
            </a:r>
            <a:r>
              <a:rPr lang="en-GB" dirty="0" err="1"/>
              <a:t>Llanelwy</a:t>
            </a:r>
            <a:r>
              <a:rPr lang="en-GB" dirty="0"/>
              <a:t> </a:t>
            </a:r>
            <a:r>
              <a:rPr lang="en-GB" sz="3000" dirty="0"/>
              <a:t>– </a:t>
            </a:r>
            <a:r>
              <a:rPr lang="en-GB" sz="3000" dirty="0" err="1"/>
              <a:t>Buddion</a:t>
            </a:r>
            <a:r>
              <a:rPr lang="en-GB" sz="3000" dirty="0"/>
              <a:t> y </a:t>
            </a:r>
            <a:r>
              <a:rPr lang="en-GB" sz="3000" dirty="0" err="1"/>
              <a:t>cynllun</a:t>
            </a:r>
            <a:endParaRPr lang="en-GB" sz="3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0680" y="2039181"/>
            <a:ext cx="8943319" cy="318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b="1" dirty="0">
              <a:solidFill>
                <a:srgbClr val="0091A5"/>
              </a:solidFill>
            </a:endParaRPr>
          </a:p>
          <a:p>
            <a:r>
              <a:rPr lang="en-GB" sz="2400" b="1" dirty="0">
                <a:solidFill>
                  <a:srgbClr val="0091A5"/>
                </a:solidFill>
              </a:rPr>
              <a:t>Da </a:t>
            </a:r>
            <a:r>
              <a:rPr lang="en-GB" sz="2400" b="1" dirty="0" err="1">
                <a:solidFill>
                  <a:srgbClr val="0091A5"/>
                </a:solidFill>
              </a:rPr>
              <a:t>i’r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amgylchedd</a:t>
            </a:r>
            <a:endParaRPr lang="en-GB" sz="2400" b="1" dirty="0">
              <a:solidFill>
                <a:srgbClr val="0091A5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b="1" dirty="0">
              <a:solidFill>
                <a:srgbClr val="0091A5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Bwrdd</a:t>
            </a:r>
            <a:r>
              <a:rPr lang="en-GB" dirty="0"/>
              <a:t> </a:t>
            </a:r>
            <a:r>
              <a:rPr lang="en-GB" dirty="0" err="1"/>
              <a:t>dehongli</a:t>
            </a:r>
            <a:r>
              <a:rPr lang="en-GB" dirty="0"/>
              <a:t> i Hen </a:t>
            </a:r>
            <a:r>
              <a:rPr lang="en-GB" dirty="0" err="1"/>
              <a:t>Bont</a:t>
            </a:r>
            <a:r>
              <a:rPr lang="en-GB" dirty="0"/>
              <a:t> </a:t>
            </a:r>
            <a:r>
              <a:rPr lang="en-GB" dirty="0" err="1"/>
              <a:t>Llanelwy</a:t>
            </a:r>
            <a:r>
              <a:rPr lang="en-GB" dirty="0"/>
              <a:t> </a:t>
            </a:r>
            <a:r>
              <a:rPr lang="en-GB" dirty="0" err="1"/>
              <a:t>Heneb</a:t>
            </a:r>
            <a:r>
              <a:rPr lang="en-GB" dirty="0"/>
              <a:t> </a:t>
            </a:r>
            <a:r>
              <a:rPr lang="en-GB" dirty="0" err="1"/>
              <a:t>Gofrestredig</a:t>
            </a:r>
            <a:r>
              <a:rPr lang="en-GB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Gosodwyd</a:t>
            </a:r>
            <a:r>
              <a:rPr lang="en-GB" dirty="0"/>
              <a:t> </a:t>
            </a:r>
            <a:r>
              <a:rPr lang="en-GB" dirty="0" err="1"/>
              <a:t>blychau</a:t>
            </a:r>
            <a:r>
              <a:rPr lang="en-GB" dirty="0"/>
              <a:t> </a:t>
            </a:r>
            <a:r>
              <a:rPr lang="en-GB" dirty="0" err="1"/>
              <a:t>adar</a:t>
            </a:r>
            <a:r>
              <a:rPr lang="en-GB" dirty="0"/>
              <a:t> ac </a:t>
            </a:r>
            <a:r>
              <a:rPr lang="en-GB" dirty="0" err="1"/>
              <a:t>ystlumod</a:t>
            </a:r>
            <a:r>
              <a:rPr lang="en-GB" dirty="0"/>
              <a:t> a </a:t>
            </a:r>
            <a:r>
              <a:rPr lang="en-GB" dirty="0" err="1"/>
              <a:t>gwaliau</a:t>
            </a:r>
            <a:r>
              <a:rPr lang="en-GB" dirty="0"/>
              <a:t> </a:t>
            </a:r>
            <a:r>
              <a:rPr lang="en-GB" dirty="0" err="1"/>
              <a:t>dyfrgwn</a:t>
            </a:r>
            <a:r>
              <a:rPr lang="en-GB" dirty="0"/>
              <a:t> i </a:t>
            </a:r>
            <a:r>
              <a:rPr lang="en-GB" dirty="0" err="1"/>
              <a:t>gynyddu’r</a:t>
            </a:r>
            <a:r>
              <a:rPr lang="en-GB" dirty="0"/>
              <a:t> </a:t>
            </a:r>
            <a:r>
              <a:rPr lang="en-GB" dirty="0" err="1"/>
              <a:t>fioamrywiaeth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Dirlunio</a:t>
            </a:r>
            <a:r>
              <a:rPr lang="en-GB" dirty="0"/>
              <a:t> </a:t>
            </a:r>
            <a:r>
              <a:rPr lang="en-GB" dirty="0" err="1"/>
              <a:t>argloddiau</a:t>
            </a:r>
            <a:r>
              <a:rPr lang="en-GB" dirty="0"/>
              <a:t> a </a:t>
            </a:r>
            <a:r>
              <a:rPr lang="en-GB" dirty="0" err="1"/>
              <a:t>gwasgaru</a:t>
            </a:r>
            <a:r>
              <a:rPr lang="en-GB" dirty="0"/>
              <a:t> </a:t>
            </a:r>
            <a:r>
              <a:rPr lang="en-GB" dirty="0" err="1"/>
              <a:t>cymysgedd</a:t>
            </a:r>
            <a:r>
              <a:rPr lang="en-GB" dirty="0"/>
              <a:t> </a:t>
            </a:r>
            <a:r>
              <a:rPr lang="en-GB" dirty="0" err="1"/>
              <a:t>hadau</a:t>
            </a:r>
            <a:r>
              <a:rPr lang="en-GB" dirty="0"/>
              <a:t> </a:t>
            </a:r>
            <a:r>
              <a:rPr lang="en-GB" dirty="0" err="1"/>
              <a:t>blodau</a:t>
            </a:r>
            <a:r>
              <a:rPr lang="en-GB" dirty="0"/>
              <a:t> </a:t>
            </a:r>
            <a:r>
              <a:rPr lang="en-GB" dirty="0" err="1"/>
              <a:t>gwyllt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tir</a:t>
            </a:r>
            <a:r>
              <a:rPr lang="en-GB" dirty="0"/>
              <a:t> </a:t>
            </a:r>
            <a:r>
              <a:rPr lang="en-GB" dirty="0" err="1"/>
              <a:t>hamdden</a:t>
            </a:r>
            <a:r>
              <a:rPr lang="en-GB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Anogwyd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at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afon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modd</a:t>
            </a:r>
            <a:r>
              <a:rPr lang="en-GB" dirty="0"/>
              <a:t> </a:t>
            </a:r>
            <a:r>
              <a:rPr lang="en-GB" dirty="0" err="1"/>
              <a:t>llai</a:t>
            </a:r>
            <a:r>
              <a:rPr lang="en-GB" dirty="0"/>
              <a:t> </a:t>
            </a:r>
            <a:r>
              <a:rPr lang="en-GB" dirty="0" err="1"/>
              <a:t>ffurfiol</a:t>
            </a:r>
            <a:r>
              <a:rPr lang="en-GB" dirty="0"/>
              <a:t> </a:t>
            </a:r>
            <a:r>
              <a:rPr lang="en-GB" dirty="0" err="1"/>
              <a:t>drwy</a:t>
            </a:r>
            <a:r>
              <a:rPr lang="en-GB" dirty="0"/>
              <a:t> </a:t>
            </a:r>
            <a:r>
              <a:rPr lang="en-GB" dirty="0" err="1"/>
              <a:t>leihau</a:t>
            </a:r>
            <a:r>
              <a:rPr lang="en-GB" dirty="0"/>
              <a:t> </a:t>
            </a:r>
            <a:r>
              <a:rPr lang="en-GB" dirty="0" err="1"/>
              <a:t>graddiant</a:t>
            </a:r>
            <a:r>
              <a:rPr lang="en-GB" dirty="0"/>
              <a:t> </a:t>
            </a:r>
            <a:r>
              <a:rPr lang="en-GB" dirty="0" err="1"/>
              <a:t>llethr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argloddiau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Gosodwyd</a:t>
            </a:r>
            <a:r>
              <a:rPr lang="en-GB" dirty="0"/>
              <a:t> </a:t>
            </a:r>
            <a:r>
              <a:rPr lang="en-GB" dirty="0" err="1"/>
              <a:t>biniau</a:t>
            </a:r>
            <a:r>
              <a:rPr lang="en-GB" dirty="0"/>
              <a:t> </a:t>
            </a:r>
            <a:r>
              <a:rPr lang="en-GB" dirty="0" err="1"/>
              <a:t>gwastraff</a:t>
            </a:r>
            <a:r>
              <a:rPr lang="en-GB" dirty="0"/>
              <a:t> a </a:t>
            </a:r>
            <a:r>
              <a:rPr lang="en-GB" dirty="0" err="1"/>
              <a:t>sbwriel</a:t>
            </a:r>
            <a:r>
              <a:rPr lang="en-GB" dirty="0"/>
              <a:t> </a:t>
            </a:r>
            <a:r>
              <a:rPr lang="en-GB" dirty="0" err="1"/>
              <a:t>deuol</a:t>
            </a:r>
            <a:r>
              <a:rPr lang="en-GB" dirty="0"/>
              <a:t> i </a:t>
            </a:r>
            <a:r>
              <a:rPr lang="en-GB" dirty="0" err="1"/>
              <a:t>helpu</a:t>
            </a:r>
            <a:r>
              <a:rPr lang="en-GB" dirty="0"/>
              <a:t> i </a:t>
            </a:r>
            <a:r>
              <a:rPr lang="en-GB" dirty="0" err="1"/>
              <a:t>gwtogi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sbwriel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hyd</a:t>
            </a:r>
            <a:r>
              <a:rPr lang="en-GB" dirty="0"/>
              <a:t> </a:t>
            </a:r>
            <a:r>
              <a:rPr lang="en-GB" dirty="0" err="1"/>
              <a:t>glan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afon</a:t>
            </a:r>
            <a:r>
              <a:rPr lang="en-GB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err="1"/>
              <a:t>Plannwyd</a:t>
            </a:r>
            <a:r>
              <a:rPr lang="en-GB" dirty="0"/>
              <a:t> </a:t>
            </a:r>
            <a:r>
              <a:rPr lang="en-GB" dirty="0" err="1"/>
              <a:t>coed</a:t>
            </a:r>
            <a:r>
              <a:rPr lang="en-GB" dirty="0"/>
              <a:t> a </a:t>
            </a:r>
            <a:r>
              <a:rPr lang="en-GB" dirty="0" err="1"/>
              <a:t>gwrychoedd</a:t>
            </a:r>
            <a:endParaRPr kumimoji="0" lang="en-GB" altLang="en-US" b="1" i="0" u="none" strike="noStrike" cap="none" normalizeH="0" baseline="0" dirty="0">
              <a:ln>
                <a:noFill/>
              </a:ln>
              <a:solidFill>
                <a:srgbClr val="0091A5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512" y="4894423"/>
            <a:ext cx="184731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1" i="0" u="none" strike="noStrike" cap="none" normalizeH="0" baseline="0" dirty="0">
              <a:ln>
                <a:noFill/>
              </a:ln>
              <a:solidFill>
                <a:srgbClr val="0091A5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1" i="0" u="none" strike="noStrike" cap="none" normalizeH="0" baseline="0" dirty="0">
              <a:ln>
                <a:noFill/>
              </a:ln>
              <a:solidFill>
                <a:srgbClr val="0091A5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14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err="1"/>
              <a:t>Cynllun</a:t>
            </a:r>
            <a:r>
              <a:rPr lang="en-GB" sz="3000" dirty="0"/>
              <a:t> </a:t>
            </a:r>
            <a:r>
              <a:rPr lang="en-GB" dirty="0" err="1"/>
              <a:t>rheoli</a:t>
            </a:r>
            <a:r>
              <a:rPr lang="en-GB" dirty="0"/>
              <a:t> </a:t>
            </a:r>
            <a:r>
              <a:rPr lang="en-GB" dirty="0" err="1"/>
              <a:t>perygl</a:t>
            </a:r>
            <a:r>
              <a:rPr lang="en-GB" dirty="0"/>
              <a:t> </a:t>
            </a:r>
            <a:r>
              <a:rPr lang="en-GB" dirty="0" err="1"/>
              <a:t>llifogydd</a:t>
            </a:r>
            <a:r>
              <a:rPr lang="en-GB" dirty="0"/>
              <a:t> </a:t>
            </a:r>
            <a:r>
              <a:rPr lang="en-GB" dirty="0" err="1"/>
              <a:t>Llanelwy</a:t>
            </a:r>
            <a:r>
              <a:rPr lang="en-GB" dirty="0"/>
              <a:t> </a:t>
            </a:r>
            <a:r>
              <a:rPr lang="en-GB" sz="3000" dirty="0"/>
              <a:t>– </a:t>
            </a:r>
            <a:r>
              <a:rPr lang="en-GB" sz="3000" dirty="0" err="1"/>
              <a:t>Buddion</a:t>
            </a:r>
            <a:r>
              <a:rPr lang="en-GB" sz="3000" dirty="0"/>
              <a:t> y </a:t>
            </a:r>
            <a:r>
              <a:rPr lang="en-GB" sz="3000" dirty="0" err="1"/>
              <a:t>cynllun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 i </a:t>
            </a:r>
            <a:r>
              <a:rPr lang="en-GB" dirty="0" err="1"/>
              <a:t>bobl</a:t>
            </a:r>
            <a:r>
              <a:rPr lang="en-GB" dirty="0"/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0" dirty="0" err="1">
                <a:solidFill>
                  <a:schemeClr val="tx1"/>
                </a:solidFill>
              </a:rPr>
              <a:t>Ehangwyd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llwybrau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troed</a:t>
            </a:r>
            <a:r>
              <a:rPr lang="en-GB" sz="2000" b="0" dirty="0">
                <a:solidFill>
                  <a:schemeClr val="tx1"/>
                </a:solidFill>
              </a:rPr>
              <a:t> a </a:t>
            </a:r>
            <a:r>
              <a:rPr lang="en-GB" sz="2000" b="0" dirty="0" err="1">
                <a:solidFill>
                  <a:schemeClr val="tx1"/>
                </a:solidFill>
              </a:rPr>
              <a:t>beicio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presennol</a:t>
            </a:r>
            <a:r>
              <a:rPr lang="en-GB" sz="2000" b="0" dirty="0">
                <a:solidFill>
                  <a:schemeClr val="tx1"/>
                </a:solidFill>
              </a:rPr>
              <a:t> a </a:t>
            </a:r>
            <a:r>
              <a:rPr lang="en-GB" sz="2000" b="0" dirty="0" err="1">
                <a:solidFill>
                  <a:schemeClr val="tx1"/>
                </a:solidFill>
              </a:rPr>
              <a:t>oedd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yn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cysylltu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â’r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amddiffynfeydd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presennol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rhag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llifogydd</a:t>
            </a:r>
            <a:r>
              <a:rPr lang="en-GB" sz="2000" b="0" dirty="0">
                <a:solidFill>
                  <a:schemeClr val="tx1"/>
                </a:solidFill>
              </a:rPr>
              <a:t>, </a:t>
            </a:r>
            <a:r>
              <a:rPr lang="en-GB" sz="2000" b="0" dirty="0" err="1">
                <a:solidFill>
                  <a:schemeClr val="tx1"/>
                </a:solidFill>
              </a:rPr>
              <a:t>cawsant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arwyneb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newydd</a:t>
            </a:r>
            <a:r>
              <a:rPr lang="en-GB" sz="2000" b="0" dirty="0">
                <a:solidFill>
                  <a:schemeClr val="tx1"/>
                </a:solidFill>
              </a:rPr>
              <a:t> a </a:t>
            </a:r>
            <a:r>
              <a:rPr lang="en-GB" sz="2000" b="0" dirty="0" err="1">
                <a:solidFill>
                  <a:schemeClr val="tx1"/>
                </a:solidFill>
              </a:rPr>
              <a:t>sefydlwyd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darnau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newydd</a:t>
            </a:r>
            <a:r>
              <a:rPr lang="en-GB" sz="2000" b="0" dirty="0">
                <a:solidFill>
                  <a:schemeClr val="tx1"/>
                </a:solidFill>
              </a:rPr>
              <a:t> o </a:t>
            </a:r>
            <a:r>
              <a:rPr lang="en-GB" sz="2000" b="0" dirty="0" err="1">
                <a:solidFill>
                  <a:schemeClr val="tx1"/>
                </a:solidFill>
              </a:rPr>
              <a:t>lwybr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troed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ar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hyd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brigau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arglawdd</a:t>
            </a:r>
            <a:r>
              <a:rPr lang="en-GB" sz="2000" b="0" dirty="0">
                <a:solidFill>
                  <a:schemeClr val="tx1"/>
                </a:solidFill>
              </a:rPr>
              <a:t>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b="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0" dirty="0" err="1">
                <a:solidFill>
                  <a:schemeClr val="tx1"/>
                </a:solidFill>
              </a:rPr>
              <a:t>Gwnaethpwyd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cyfraniad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tuag</a:t>
            </a:r>
            <a:r>
              <a:rPr lang="en-GB" sz="2000" b="0" dirty="0">
                <a:solidFill>
                  <a:schemeClr val="tx1"/>
                </a:solidFill>
              </a:rPr>
              <a:t> at </a:t>
            </a:r>
            <a:r>
              <a:rPr lang="en-GB" sz="2000" b="0" dirty="0" err="1">
                <a:solidFill>
                  <a:schemeClr val="tx1"/>
                </a:solidFill>
              </a:rPr>
              <a:t>osod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cerfluniau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ar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hyd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argloddiau’r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afon</a:t>
            </a:r>
            <a:r>
              <a:rPr lang="en-GB" sz="2000" b="0" dirty="0">
                <a:solidFill>
                  <a:schemeClr val="tx1"/>
                </a:solidFill>
              </a:rPr>
              <a:t> i </a:t>
            </a:r>
            <a:r>
              <a:rPr lang="en-GB" sz="2000" b="0" dirty="0" err="1">
                <a:solidFill>
                  <a:schemeClr val="tx1"/>
                </a:solidFill>
              </a:rPr>
              <a:t>ychwanegu</a:t>
            </a:r>
            <a:r>
              <a:rPr lang="en-GB" sz="2000" b="0" dirty="0">
                <a:solidFill>
                  <a:schemeClr val="tx1"/>
                </a:solidFill>
              </a:rPr>
              <a:t> at </a:t>
            </a:r>
            <a:r>
              <a:rPr lang="en-GB" sz="2000" b="0" dirty="0" err="1">
                <a:solidFill>
                  <a:schemeClr val="tx1"/>
                </a:solidFill>
              </a:rPr>
              <a:t>apêl</a:t>
            </a:r>
            <a:r>
              <a:rPr lang="en-GB" sz="2000" b="0" dirty="0">
                <a:solidFill>
                  <a:schemeClr val="tx1"/>
                </a:solidFill>
              </a:rPr>
              <a:t> y </a:t>
            </a:r>
            <a:r>
              <a:rPr lang="en-GB" sz="2000" b="0" dirty="0" err="1">
                <a:solidFill>
                  <a:schemeClr val="tx1"/>
                </a:solidFill>
              </a:rPr>
              <a:t>teithiau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cerdded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ar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lan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yr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afon</a:t>
            </a:r>
            <a:r>
              <a:rPr lang="en-GB" sz="2000" b="0" dirty="0">
                <a:solidFill>
                  <a:schemeClr val="tx1"/>
                </a:solidFill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074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Unrhyw</a:t>
            </a:r>
            <a:r>
              <a:rPr lang="en-GB" dirty="0"/>
              <a:t> </a:t>
            </a:r>
            <a:r>
              <a:rPr lang="en-GB" dirty="0" err="1"/>
              <a:t>gwestiynau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9177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Afon</a:t>
            </a:r>
            <a:r>
              <a:rPr lang="en-GB" dirty="0"/>
              <a:t> Elwy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3958" y="1671939"/>
            <a:ext cx="8455932" cy="4810266"/>
            <a:chOff x="436548" y="1484784"/>
            <a:chExt cx="8455932" cy="4810266"/>
          </a:xfrm>
        </p:grpSpPr>
        <p:grpSp>
          <p:nvGrpSpPr>
            <p:cNvPr id="5" name="Group 4"/>
            <p:cNvGrpSpPr/>
            <p:nvPr/>
          </p:nvGrpSpPr>
          <p:grpSpPr>
            <a:xfrm>
              <a:off x="436548" y="1484784"/>
              <a:ext cx="6321287" cy="4810266"/>
              <a:chOff x="-372" y="78676"/>
              <a:chExt cx="6400800" cy="4911725"/>
            </a:xfrm>
          </p:grpSpPr>
          <p:pic>
            <p:nvPicPr>
              <p:cNvPr id="7" name="Picture 6" descr="https://maps.cyfoethnaturiolcymru.internal/Geocortex/Essentials/REST/TempFiles/Export.png?guid=518627b3-c072-4a9f-b361-19f5895ec197&amp;contentType=image%2Fpn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46" r="37227"/>
              <a:stretch/>
            </p:blipFill>
            <p:spPr bwMode="auto">
              <a:xfrm>
                <a:off x="-372" y="78676"/>
                <a:ext cx="6400800" cy="4911725"/>
              </a:xfrm>
              <a:prstGeom prst="rect">
                <a:avLst/>
              </a:prstGeom>
              <a:noFill/>
              <a:ln w="25400" cap="flat" cmpd="sng" algn="ctr">
                <a:solidFill>
                  <a:srgbClr val="0091A5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8" name="Straight Arrow Connector 7"/>
              <p:cNvCxnSpPr/>
              <p:nvPr/>
            </p:nvCxnSpPr>
            <p:spPr>
              <a:xfrm flipH="1">
                <a:off x="4890514" y="502848"/>
                <a:ext cx="733245" cy="517585"/>
              </a:xfrm>
              <a:prstGeom prst="straightConnector1">
                <a:avLst/>
              </a:prstGeom>
              <a:ln w="254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 Box 2"/>
              <p:cNvSpPr txBox="1">
                <a:spLocks noChangeArrowheads="1"/>
              </p:cNvSpPr>
              <p:nvPr/>
            </p:nvSpPr>
            <p:spPr bwMode="auto">
              <a:xfrm>
                <a:off x="5283589" y="291201"/>
                <a:ext cx="1046147" cy="2619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200" b="1" dirty="0" err="1">
                    <a:solidFill>
                      <a:srgbClr val="0091A5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Afon</a:t>
                </a:r>
                <a:r>
                  <a:rPr lang="en-GB" sz="1200" b="1" dirty="0">
                    <a:solidFill>
                      <a:srgbClr val="0091A5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Elwy</a:t>
                </a:r>
                <a:endParaRPr lang="en-GB" sz="12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Text Box 28"/>
            <p:cNvSpPr txBox="1"/>
            <p:nvPr/>
          </p:nvSpPr>
          <p:spPr>
            <a:xfrm>
              <a:off x="6905625" y="2674926"/>
              <a:ext cx="1986855" cy="2462213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GB" sz="2000" b="1" dirty="0">
                  <a:solidFill>
                    <a:schemeClr val="accent1"/>
                  </a:solidFill>
                </a:rPr>
                <a:t>Map </a:t>
              </a:r>
              <a:r>
                <a:rPr lang="en-GB" sz="2000" b="1" dirty="0" err="1">
                  <a:solidFill>
                    <a:schemeClr val="accent1"/>
                  </a:solidFill>
                </a:rPr>
                <a:t>yn</a:t>
              </a:r>
              <a:r>
                <a:rPr lang="en-GB" sz="2000" b="1" dirty="0">
                  <a:solidFill>
                    <a:schemeClr val="accent1"/>
                  </a:solidFill>
                </a:rPr>
                <a:t> </a:t>
              </a:r>
              <a:r>
                <a:rPr lang="en-GB" sz="2000" b="1" dirty="0" err="1">
                  <a:solidFill>
                    <a:schemeClr val="accent1"/>
                  </a:solidFill>
                </a:rPr>
                <a:t>dangos</a:t>
              </a:r>
              <a:r>
                <a:rPr lang="en-GB" sz="2000" b="1" dirty="0">
                  <a:solidFill>
                    <a:schemeClr val="accent1"/>
                  </a:solidFill>
                </a:rPr>
                <a:t> </a:t>
              </a:r>
              <a:r>
                <a:rPr lang="en-GB" sz="2000" b="1" dirty="0" err="1">
                  <a:solidFill>
                    <a:schemeClr val="accent1"/>
                  </a:solidFill>
                </a:rPr>
                <a:t>yr</a:t>
              </a:r>
              <a:r>
                <a:rPr lang="en-GB" sz="2000" b="1" dirty="0">
                  <a:solidFill>
                    <a:schemeClr val="accent1"/>
                  </a:solidFill>
                </a:rPr>
                <a:t> </a:t>
              </a:r>
              <a:r>
                <a:rPr lang="en-GB" sz="2000" b="1" dirty="0" err="1">
                  <a:solidFill>
                    <a:schemeClr val="accent1"/>
                  </a:solidFill>
                </a:rPr>
                <a:t>afonydd</a:t>
              </a:r>
              <a:r>
                <a:rPr lang="en-GB" sz="2000" b="1" dirty="0">
                  <a:solidFill>
                    <a:schemeClr val="accent1"/>
                  </a:solidFill>
                </a:rPr>
                <a:t> </a:t>
              </a:r>
              <a:r>
                <a:rPr lang="en-GB" sz="2000" b="1" dirty="0" err="1">
                  <a:solidFill>
                    <a:schemeClr val="accent1"/>
                  </a:solidFill>
                </a:rPr>
                <a:t>Gallen</a:t>
              </a:r>
              <a:r>
                <a:rPr lang="en-GB" sz="2000" b="1" dirty="0">
                  <a:solidFill>
                    <a:schemeClr val="accent1"/>
                  </a:solidFill>
                </a:rPr>
                <a:t>, Collen a </a:t>
              </a:r>
              <a:r>
                <a:rPr lang="en-GB" sz="2000" b="1" dirty="0" err="1">
                  <a:solidFill>
                    <a:schemeClr val="accent1"/>
                  </a:solidFill>
                </a:rPr>
                <a:t>Cledwen</a:t>
              </a:r>
              <a:r>
                <a:rPr lang="en-GB" sz="2000" b="1" dirty="0">
                  <a:solidFill>
                    <a:schemeClr val="accent1"/>
                  </a:solidFill>
                </a:rPr>
                <a:t> </a:t>
              </a:r>
              <a:r>
                <a:rPr lang="en-GB" sz="2000" b="1" dirty="0" err="1">
                  <a:solidFill>
                    <a:schemeClr val="accent1"/>
                  </a:solidFill>
                </a:rPr>
                <a:t>yn</a:t>
              </a:r>
              <a:r>
                <a:rPr lang="en-GB" sz="2000" b="1" dirty="0">
                  <a:solidFill>
                    <a:schemeClr val="accent1"/>
                  </a:solidFill>
                </a:rPr>
                <a:t> </a:t>
              </a:r>
              <a:r>
                <a:rPr lang="en-GB" sz="2000" b="1" dirty="0" err="1">
                  <a:solidFill>
                    <a:schemeClr val="accent1"/>
                  </a:solidFill>
                </a:rPr>
                <a:t>cydgyfeirio</a:t>
              </a:r>
              <a:r>
                <a:rPr lang="en-GB" sz="2000" b="1" dirty="0">
                  <a:solidFill>
                    <a:schemeClr val="accent1"/>
                  </a:solidFill>
                </a:rPr>
                <a:t> </a:t>
              </a:r>
              <a:r>
                <a:rPr lang="en-GB" sz="2000" b="1" dirty="0" err="1">
                  <a:solidFill>
                    <a:schemeClr val="accent1"/>
                  </a:solidFill>
                </a:rPr>
                <a:t>yn</a:t>
              </a:r>
              <a:r>
                <a:rPr lang="en-GB" sz="2000" b="1" dirty="0">
                  <a:solidFill>
                    <a:schemeClr val="accent1"/>
                  </a:solidFill>
                </a:rPr>
                <a:t> Llangernyw </a:t>
              </a:r>
              <a:r>
                <a:rPr lang="en-GB" sz="2000" b="1" dirty="0" err="1">
                  <a:solidFill>
                    <a:schemeClr val="accent1"/>
                  </a:solidFill>
                </a:rPr>
                <a:t>i</a:t>
              </a:r>
              <a:r>
                <a:rPr lang="en-GB" sz="2000" b="1" dirty="0">
                  <a:solidFill>
                    <a:schemeClr val="accent1"/>
                  </a:solidFill>
                </a:rPr>
                <a:t> </a:t>
              </a:r>
              <a:r>
                <a:rPr lang="en-GB" sz="2000" b="1" dirty="0" err="1">
                  <a:solidFill>
                    <a:schemeClr val="accent1"/>
                  </a:solidFill>
                </a:rPr>
                <a:t>ffurfio'r</a:t>
              </a:r>
              <a:r>
                <a:rPr lang="en-GB" sz="2000" b="1" dirty="0">
                  <a:solidFill>
                    <a:schemeClr val="accent1"/>
                  </a:solidFill>
                </a:rPr>
                <a:t> </a:t>
              </a:r>
              <a:r>
                <a:rPr lang="en-GB" sz="2000" b="1" dirty="0" err="1">
                  <a:solidFill>
                    <a:schemeClr val="accent1"/>
                  </a:solidFill>
                </a:rPr>
                <a:t>afon</a:t>
              </a:r>
              <a:r>
                <a:rPr lang="en-GB" sz="2000" b="1" dirty="0">
                  <a:solidFill>
                    <a:schemeClr val="accent1"/>
                  </a:solidFill>
                </a:rPr>
                <a:t> Elwy</a:t>
              </a:r>
              <a:endParaRPr lang="en-GB" sz="2000" b="1" i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4432040" y="4536836"/>
            <a:ext cx="500000" cy="836380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028959" y="5751391"/>
            <a:ext cx="911193" cy="26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b="1" dirty="0" err="1">
                <a:solidFill>
                  <a:srgbClr val="0091A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Afon</a:t>
            </a:r>
            <a:r>
              <a:rPr lang="en-GB" sz="1200" b="1" dirty="0">
                <a:solidFill>
                  <a:srgbClr val="0091A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solidFill>
                  <a:srgbClr val="0091A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Cledwen</a:t>
            </a:r>
            <a:endParaRPr lang="en-GB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471243" y="5751391"/>
            <a:ext cx="468909" cy="76260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211960" y="4120633"/>
            <a:ext cx="955597" cy="31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b="1" dirty="0" err="1">
                <a:solidFill>
                  <a:srgbClr val="0091A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Afon</a:t>
            </a:r>
            <a:r>
              <a:rPr lang="en-GB" sz="1200" b="1" dirty="0">
                <a:solidFill>
                  <a:srgbClr val="0091A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solidFill>
                  <a:srgbClr val="0091A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Gallen</a:t>
            </a:r>
            <a:endParaRPr lang="en-GB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63099" y="2914680"/>
            <a:ext cx="421781" cy="1032128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533958" y="2594243"/>
            <a:ext cx="1441928" cy="54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b="1" dirty="0" err="1">
                <a:solidFill>
                  <a:srgbClr val="0091A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Afon</a:t>
            </a:r>
            <a:r>
              <a:rPr lang="en-GB" sz="1200" b="1" dirty="0">
                <a:solidFill>
                  <a:srgbClr val="0091A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Collen</a:t>
            </a:r>
            <a:endParaRPr lang="en-GB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037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Afon</a:t>
            </a:r>
            <a:r>
              <a:rPr lang="en-GB" dirty="0"/>
              <a:t> Elwy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ymuno</a:t>
            </a:r>
            <a:r>
              <a:rPr lang="en-GB" dirty="0"/>
              <a:t> </a:t>
            </a:r>
            <a:r>
              <a:rPr lang="en-GB" dirty="0" err="1"/>
              <a:t>a’r</a:t>
            </a:r>
            <a:r>
              <a:rPr lang="en-GB" dirty="0"/>
              <a:t> </a:t>
            </a:r>
            <a:r>
              <a:rPr lang="en-GB" dirty="0" err="1"/>
              <a:t>Afon</a:t>
            </a:r>
            <a:r>
              <a:rPr lang="en-GB" dirty="0"/>
              <a:t> Clwyd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9911" y="1905229"/>
            <a:ext cx="1839912" cy="4542032"/>
          </a:xfrm>
        </p:spPr>
        <p:txBody>
          <a:bodyPr/>
          <a:lstStyle/>
          <a:p>
            <a:r>
              <a:rPr lang="en-GB" b="1" i="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 </a:t>
            </a:r>
            <a:r>
              <a:rPr lang="en-GB" b="1" i="0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yn</a:t>
            </a:r>
            <a:r>
              <a:rPr lang="en-GB" b="1" i="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0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dangos</a:t>
            </a:r>
            <a:r>
              <a:rPr lang="en-GB" b="1" i="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0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cydlifiad</a:t>
            </a:r>
            <a:r>
              <a:rPr lang="en-GB" b="1" i="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0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en-GB" b="1" i="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0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Afonydd</a:t>
            </a:r>
            <a:r>
              <a:rPr lang="en-GB" b="1" i="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Elwy a </a:t>
            </a:r>
            <a:r>
              <a:rPr lang="en-GB" b="1" i="0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Chlwyd</a:t>
            </a:r>
            <a:endParaRPr lang="en-GB" b="1" i="0" dirty="0">
              <a:solidFill>
                <a:schemeClr val="accent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b="1" i="0" dirty="0">
              <a:solidFill>
                <a:schemeClr val="accent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9894" y="1932329"/>
            <a:ext cx="5688632" cy="4383327"/>
            <a:chOff x="0" y="0"/>
            <a:chExt cx="5909804" cy="3811692"/>
          </a:xfrm>
        </p:grpSpPr>
        <p:pic>
          <p:nvPicPr>
            <p:cNvPr id="6" name="Picture 5" descr="https://maps.cyfoethnaturiolcymru.internal/Geocortex/Essentials/REST/TempFiles/Export.png?guid=3728aa0d-d0d3-4e02-bd3f-282db2fee37a&amp;contentType=image%2F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28"/>
            <a:stretch/>
          </p:blipFill>
          <p:spPr bwMode="auto">
            <a:xfrm>
              <a:off x="11289" y="0"/>
              <a:ext cx="5898515" cy="3639820"/>
            </a:xfrm>
            <a:prstGeom prst="rect">
              <a:avLst/>
            </a:prstGeom>
            <a:noFill/>
            <a:ln w="25400" cap="flat" cmpd="sng" algn="ctr">
              <a:solidFill>
                <a:srgbClr val="0091A5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Text Box 30"/>
            <p:cNvSpPr txBox="1"/>
            <p:nvPr/>
          </p:nvSpPr>
          <p:spPr>
            <a:xfrm>
              <a:off x="0" y="3691255"/>
              <a:ext cx="5897880" cy="120437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000"/>
                </a:spcAft>
              </a:pPr>
              <a:endParaRPr lang="en-GB" sz="900" i="1" dirty="0">
                <a:solidFill>
                  <a:srgbClr val="82D2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8" name="Straight Arrow Connector 7"/>
          <p:cNvCxnSpPr/>
          <p:nvPr/>
        </p:nvCxnSpPr>
        <p:spPr>
          <a:xfrm>
            <a:off x="2843808" y="4299547"/>
            <a:ext cx="864096" cy="146854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339752" y="4077072"/>
            <a:ext cx="1033151" cy="25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b="1" dirty="0" err="1">
                <a:solidFill>
                  <a:srgbClr val="0091A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Afon</a:t>
            </a:r>
            <a:r>
              <a:rPr lang="en-GB" sz="1200" b="1" dirty="0">
                <a:solidFill>
                  <a:srgbClr val="0091A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Elwy</a:t>
            </a:r>
            <a:endParaRPr lang="en-GB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097724" y="2882326"/>
            <a:ext cx="2980" cy="646130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547859" y="2626624"/>
            <a:ext cx="1033151" cy="25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b="1" dirty="0" err="1">
                <a:solidFill>
                  <a:srgbClr val="0091A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Afon</a:t>
            </a:r>
            <a:r>
              <a:rPr lang="en-GB" sz="1200" b="1" dirty="0">
                <a:solidFill>
                  <a:srgbClr val="0091A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Clwyd</a:t>
            </a:r>
            <a:endParaRPr lang="en-GB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895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528" y="616571"/>
            <a:ext cx="8496944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2600" b="1" dirty="0"/>
              <a:t>Hanes </a:t>
            </a:r>
            <a:r>
              <a:rPr lang="en-GB" sz="2600" b="1" dirty="0" err="1"/>
              <a:t>llifogydd</a:t>
            </a:r>
            <a:r>
              <a:rPr lang="en-GB" sz="2600" b="1" dirty="0"/>
              <a:t> </a:t>
            </a:r>
            <a:r>
              <a:rPr lang="en-GB" sz="2600" b="1" dirty="0" err="1"/>
              <a:t>yn</a:t>
            </a:r>
            <a:r>
              <a:rPr lang="en-GB" sz="2600" b="1" dirty="0"/>
              <a:t> </a:t>
            </a:r>
            <a:r>
              <a:rPr lang="en-GB" sz="2600" b="1" dirty="0" err="1"/>
              <a:t>Llanelwy</a:t>
            </a:r>
            <a:r>
              <a:rPr lang="en-GB" sz="2600" b="1" dirty="0"/>
              <a:t> </a:t>
            </a:r>
            <a:r>
              <a:rPr lang="en-US" sz="2600" b="1" cap="none" spc="0" dirty="0">
                <a:ln w="0"/>
              </a:rPr>
              <a:t>– 1964/65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2" t="20209" r="22668" b="9945"/>
          <a:stretch/>
        </p:blipFill>
        <p:spPr bwMode="auto">
          <a:xfrm>
            <a:off x="467544" y="1509123"/>
            <a:ext cx="7056784" cy="51602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6990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Llifogydd</a:t>
            </a:r>
            <a:r>
              <a:rPr lang="en-GB" dirty="0"/>
              <a:t> </a:t>
            </a:r>
            <a:r>
              <a:rPr lang="en-GB" dirty="0" err="1"/>
              <a:t>Tachwedd</a:t>
            </a:r>
            <a:r>
              <a:rPr lang="en-GB" dirty="0"/>
              <a:t> 2012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39632"/>
            <a:ext cx="7146673" cy="5517232"/>
          </a:xfrm>
        </p:spPr>
      </p:pic>
      <p:sp>
        <p:nvSpPr>
          <p:cNvPr id="8" name="TextBox 7"/>
          <p:cNvSpPr txBox="1"/>
          <p:nvPr/>
        </p:nvSpPr>
        <p:spPr>
          <a:xfrm>
            <a:off x="6933692" y="3122331"/>
            <a:ext cx="2045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Maint</a:t>
            </a:r>
            <a:r>
              <a:rPr lang="en-GB" b="1" dirty="0"/>
              <a:t> a </a:t>
            </a:r>
            <a:r>
              <a:rPr lang="en-GB" b="1" dirty="0" err="1"/>
              <a:t>llwybr</a:t>
            </a:r>
            <a:r>
              <a:rPr lang="en-GB" b="1" dirty="0"/>
              <a:t> y </a:t>
            </a:r>
            <a:r>
              <a:rPr lang="en-GB" b="1" dirty="0" err="1"/>
              <a:t>llifogydd</a:t>
            </a:r>
            <a:endParaRPr lang="en-GB" b="1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75748" y="2141229"/>
            <a:ext cx="1512168" cy="68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b="1" dirty="0" err="1">
                <a:solidFill>
                  <a:srgbClr val="0091A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Maes</a:t>
            </a:r>
            <a:r>
              <a:rPr lang="en-GB" sz="1200" b="1" dirty="0">
                <a:solidFill>
                  <a:srgbClr val="0091A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solidFill>
                  <a:srgbClr val="0091A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Carafanau</a:t>
            </a:r>
            <a:r>
              <a:rPr lang="en-GB" sz="1200" b="1" dirty="0">
                <a:solidFill>
                  <a:srgbClr val="0091A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GB" sz="1200" b="1" dirty="0">
                <a:solidFill>
                  <a:srgbClr val="0091A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pring Gardens</a:t>
            </a:r>
            <a:endParaRPr lang="en-GB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347865" y="2184348"/>
            <a:ext cx="3557760" cy="59082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882607" y="2935694"/>
            <a:ext cx="1773308" cy="68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b="1" dirty="0" err="1">
                <a:solidFill>
                  <a:srgbClr val="0091A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Gwesty</a:t>
            </a:r>
            <a:r>
              <a:rPr lang="en-GB" sz="1200" b="1" dirty="0">
                <a:solidFill>
                  <a:srgbClr val="0091A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solidFill>
                  <a:srgbClr val="0091A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Talardy</a:t>
            </a:r>
            <a:endParaRPr lang="en-GB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79712" y="3068960"/>
            <a:ext cx="865272" cy="169356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103949" y="4413596"/>
            <a:ext cx="3557760" cy="59082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7631832" y="4293096"/>
            <a:ext cx="1512168" cy="68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b="1" dirty="0">
                <a:solidFill>
                  <a:srgbClr val="0091A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Parc </a:t>
            </a:r>
            <a:r>
              <a:rPr lang="en-GB" sz="1200" b="1" dirty="0" err="1">
                <a:solidFill>
                  <a:srgbClr val="0091A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Llanelwy</a:t>
            </a:r>
            <a:endParaRPr lang="en-GB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3921249" y="4888328"/>
            <a:ext cx="3557760" cy="59082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7466770" y="4767645"/>
            <a:ext cx="1512168" cy="68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b="1" dirty="0">
                <a:solidFill>
                  <a:srgbClr val="0091A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Co-operative</a:t>
            </a:r>
            <a:endParaRPr lang="en-GB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3909010" y="5354951"/>
            <a:ext cx="3557760" cy="59082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7438703" y="5277609"/>
            <a:ext cx="1512168" cy="68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b="1" dirty="0" err="1">
                <a:solidFill>
                  <a:srgbClr val="0091A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Tafarn</a:t>
            </a:r>
            <a:r>
              <a:rPr lang="en-GB" sz="1200" b="1" dirty="0">
                <a:solidFill>
                  <a:srgbClr val="0091A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Inn</a:t>
            </a:r>
            <a:endParaRPr lang="en-GB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454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Darn o </a:t>
            </a:r>
            <a:r>
              <a:rPr lang="en-GB" dirty="0" err="1"/>
              <a:t>ffilm</a:t>
            </a:r>
            <a:r>
              <a:rPr lang="en-GB" dirty="0"/>
              <a:t> am </a:t>
            </a:r>
            <a:r>
              <a:rPr lang="en-GB" dirty="0" err="1"/>
              <a:t>llifogydd</a:t>
            </a:r>
            <a:r>
              <a:rPr lang="en-GB" dirty="0"/>
              <a:t> </a:t>
            </a:r>
            <a:r>
              <a:rPr lang="en-GB" dirty="0" err="1"/>
              <a:t>Llanelwy</a:t>
            </a:r>
            <a:r>
              <a:rPr lang="en-GB" dirty="0"/>
              <a:t>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http://www.bbc.co.uk/news/uk-wales-20507168</a:t>
            </a:r>
            <a:endParaRPr lang="en-GB" dirty="0"/>
          </a:p>
          <a:p>
            <a:endParaRPr lang="en-GB" dirty="0"/>
          </a:p>
          <a:p>
            <a:r>
              <a:rPr lang="en-GB" dirty="0"/>
              <a:t>2.26 </a:t>
            </a:r>
            <a:r>
              <a:rPr lang="en-GB" dirty="0" err="1"/>
              <a:t>munud</a:t>
            </a:r>
            <a:endParaRPr lang="en-GB" dirty="0"/>
          </a:p>
          <a:p>
            <a:r>
              <a:rPr lang="en-GB" dirty="0" err="1"/>
              <a:t>Newyddion</a:t>
            </a:r>
            <a:r>
              <a:rPr lang="en-GB" dirty="0"/>
              <a:t> BBC</a:t>
            </a:r>
          </a:p>
          <a:p>
            <a:r>
              <a:rPr lang="en-GB" dirty="0"/>
              <a:t>27.11.12</a:t>
            </a:r>
          </a:p>
        </p:txBody>
      </p:sp>
    </p:spTree>
    <p:extLst>
      <p:ext uri="{BB962C8B-B14F-4D97-AF65-F5344CB8AC3E}">
        <p14:creationId xmlns:p14="http://schemas.microsoft.com/office/powerpoint/2010/main" val="2861649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6624736" cy="438557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358258" y="2899642"/>
            <a:ext cx="180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Maes</a:t>
            </a:r>
            <a:r>
              <a:rPr lang="en-GB" b="1" dirty="0"/>
              <a:t> </a:t>
            </a:r>
            <a:r>
              <a:rPr lang="en-GB" b="1" dirty="0" err="1"/>
              <a:t>Carafanau</a:t>
            </a:r>
            <a:r>
              <a:rPr lang="en-GB" b="1" dirty="0"/>
              <a:t> Spring Gardens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I </a:t>
            </a:r>
            <a:r>
              <a:rPr lang="en-GB" b="1" dirty="0" err="1"/>
              <a:t>lawr</a:t>
            </a:r>
            <a:r>
              <a:rPr lang="en-GB" b="1" dirty="0"/>
              <a:t> </a:t>
            </a:r>
            <a:r>
              <a:rPr lang="en-GB" b="1" dirty="0" err="1"/>
              <a:t>yr</a:t>
            </a:r>
            <a:r>
              <a:rPr lang="en-GB" b="1" dirty="0"/>
              <a:t> </a:t>
            </a:r>
            <a:r>
              <a:rPr lang="en-GB" b="1" dirty="0" err="1"/>
              <a:t>afon</a:t>
            </a:r>
            <a:r>
              <a:rPr lang="en-GB" b="1" dirty="0"/>
              <a:t> </a:t>
            </a:r>
            <a:r>
              <a:rPr lang="en-GB" b="1" dirty="0" err="1"/>
              <a:t>o’r</a:t>
            </a:r>
            <a:r>
              <a:rPr lang="en-GB" b="1" dirty="0"/>
              <a:t> A55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535324" y="1988840"/>
            <a:ext cx="2916996" cy="720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380312" y="1772816"/>
            <a:ext cx="1691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Gwaith</a:t>
            </a:r>
            <a:r>
              <a:rPr lang="en-GB" b="1" dirty="0"/>
              <a:t> </a:t>
            </a:r>
            <a:r>
              <a:rPr lang="en-GB" b="1" dirty="0" err="1"/>
              <a:t>carffosiaeth</a:t>
            </a:r>
            <a:r>
              <a:rPr lang="en-GB" b="1" dirty="0"/>
              <a:t> </a:t>
            </a:r>
            <a:r>
              <a:rPr lang="en-GB" b="1" dirty="0" err="1"/>
              <a:t>Llanelwy</a:t>
            </a:r>
            <a:endParaRPr lang="en-GB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541720" y="3317531"/>
            <a:ext cx="2816538" cy="457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32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02138" y="1700808"/>
            <a:ext cx="17623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 </a:t>
            </a:r>
            <a:r>
              <a:rPr lang="en-GB" b="1" dirty="0" err="1"/>
              <a:t>lawr</a:t>
            </a:r>
            <a:r>
              <a:rPr lang="en-GB" b="1" dirty="0"/>
              <a:t> </a:t>
            </a:r>
            <a:r>
              <a:rPr lang="en-GB" b="1" dirty="0" err="1"/>
              <a:t>yr</a:t>
            </a:r>
            <a:r>
              <a:rPr lang="en-GB" b="1" dirty="0"/>
              <a:t> </a:t>
            </a:r>
            <a:r>
              <a:rPr lang="en-GB" b="1" dirty="0" err="1"/>
              <a:t>afon</a:t>
            </a:r>
            <a:r>
              <a:rPr lang="en-GB" b="1" dirty="0"/>
              <a:t> </a:t>
            </a:r>
            <a:r>
              <a:rPr lang="en-GB" b="1" dirty="0" err="1"/>
              <a:t>o’r</a:t>
            </a:r>
            <a:r>
              <a:rPr lang="en-GB" b="1" dirty="0"/>
              <a:t> A55</a:t>
            </a:r>
          </a:p>
          <a:p>
            <a:endParaRPr lang="en-GB" sz="1200" b="1" dirty="0"/>
          </a:p>
          <a:p>
            <a:r>
              <a:rPr lang="en-GB" b="1" dirty="0"/>
              <a:t> </a:t>
            </a:r>
            <a:r>
              <a:rPr lang="en-GB" b="1" dirty="0" err="1"/>
              <a:t>Gwesty</a:t>
            </a:r>
            <a:r>
              <a:rPr lang="en-GB" b="1" dirty="0"/>
              <a:t> </a:t>
            </a:r>
            <a:r>
              <a:rPr lang="en-GB" b="1" dirty="0" err="1"/>
              <a:t>Talardy</a:t>
            </a:r>
            <a:endParaRPr lang="en-GB" b="1" dirty="0"/>
          </a:p>
          <a:p>
            <a:endParaRPr lang="en-GB" b="1" dirty="0"/>
          </a:p>
          <a:p>
            <a:r>
              <a:rPr lang="en-GB" b="1" dirty="0" err="1"/>
              <a:t>Stad</a:t>
            </a:r>
            <a:r>
              <a:rPr lang="en-GB" b="1" dirty="0"/>
              <a:t> tai Roe    Park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6577630" cy="435439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923928" y="2492896"/>
            <a:ext cx="3384376" cy="9530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6012160" y="2492896"/>
            <a:ext cx="1296144" cy="1440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868144" y="1916832"/>
            <a:ext cx="1333994" cy="216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863245"/>
      </p:ext>
    </p:extLst>
  </p:cSld>
  <p:clrMapOvr>
    <a:masterClrMapping/>
  </p:clrMapOvr>
</p:sld>
</file>

<file path=ppt/theme/theme1.xml><?xml version="1.0" encoding="utf-8"?>
<a:theme xmlns:a="http://schemas.openxmlformats.org/drawingml/2006/main" name="NRW">
  <a:themeElements>
    <a:clrScheme name="NRW colours">
      <a:dk1>
        <a:sysClr val="windowText" lastClr="000000"/>
      </a:dk1>
      <a:lt1>
        <a:sysClr val="window" lastClr="FFFFFF"/>
      </a:lt1>
      <a:dk2>
        <a:srgbClr val="3C3C41"/>
      </a:dk2>
      <a:lt2>
        <a:srgbClr val="FFFFFF"/>
      </a:lt2>
      <a:accent1>
        <a:srgbClr val="0091A5"/>
      </a:accent1>
      <a:accent2>
        <a:srgbClr val="2D962D"/>
      </a:accent2>
      <a:accent3>
        <a:srgbClr val="005541"/>
      </a:accent3>
      <a:accent4>
        <a:srgbClr val="82D2F0"/>
      </a:accent4>
      <a:accent5>
        <a:srgbClr val="3C3C41"/>
      </a:accent5>
      <a:accent6>
        <a:srgbClr val="95959D"/>
      </a:accent6>
      <a:hlink>
        <a:srgbClr val="82D2F0"/>
      </a:hlink>
      <a:folHlink>
        <a:srgbClr val="95959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Dwr / Water">
      <a:srgbClr val="0091A5"/>
    </a:custClr>
    <a:custClr name="Awyr / Air">
      <a:srgbClr val="82D2F0"/>
    </a:custClr>
    <a:custClr name="Bywyd gwyllt / Wildlife">
      <a:srgbClr val="2D962D"/>
    </a:custClr>
    <a:custClr name="Tir / Land">
      <a:srgbClr val="005541"/>
    </a:custClr>
    <a:custClr name="Llwyd / grey">
      <a:srgbClr val="3C3C41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78499d3b-94a8-4059-8763-489d4400b14a" ContentTypeId="0x01010067EB80C5FE939D4A9B3D8BA62129B7F503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NRW PowerPoint Document" ma:contentTypeID="0x01010067EB80C5FE939D4A9B3D8BA62129B7F50300D047E36E96770040A2F72C718EE8B457" ma:contentTypeVersion="16" ma:contentTypeDescription="" ma:contentTypeScope="" ma:versionID="d781abe4c11e07b6eb64d335a2aa3bba">
  <xsd:schema xmlns:xsd="http://www.w3.org/2001/XMLSchema" xmlns:xs="http://www.w3.org/2001/XMLSchema" xmlns:p="http://schemas.microsoft.com/office/2006/metadata/properties" xmlns:ns2="9be56660-2c31-41ef-bc00-23e72f632f2a" targetNamespace="http://schemas.microsoft.com/office/2006/metadata/properties" ma:root="true" ma:fieldsID="787d2c663290cb73b343b35e1ed78485" ns2:_="">
    <xsd:import namespace="9be56660-2c31-41ef-bc00-23e72f632f2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e56660-2c31-41ef-bc00-23e72f632f2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be56660-2c31-41ef-bc00-23e72f632f2a">ACCE-475-86</_dlc_DocId>
    <_dlc_DocIdUrl xmlns="9be56660-2c31-41ef-bc00-23e72f632f2a">
      <Url>https://cyfoethnaturiolcymru.sharepoint.com/teams/are/esd/apr/_layouts/15/DocIdRedir.aspx?ID=ACCE-475-86</Url>
      <Description>ACCE-475-86</Description>
    </_dlc_DocIdUrl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77E9B0-8C3C-4303-8737-39B2925BC59D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386A4152-F4A4-4D72-82BB-7F1E0DB8E7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e56660-2c31-41ef-bc00-23e72f632f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6E127EE-7477-4A72-86C8-B08D3E2F62F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A90CB7D-F62F-424B-914F-4E954D5FCEC9}">
  <ds:schemaRefs>
    <ds:schemaRef ds:uri="9be56660-2c31-41ef-bc00-23e72f632f2a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5.xml><?xml version="1.0" encoding="utf-8"?>
<ds:datastoreItem xmlns:ds="http://schemas.openxmlformats.org/officeDocument/2006/customXml" ds:itemID="{AB3C26A9-3D1C-4665-88D7-7E05D593A8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4147</TotalTime>
  <Words>1446</Words>
  <Application>Microsoft Office PowerPoint</Application>
  <PresentationFormat>On-screen Show (4:3)</PresentationFormat>
  <Paragraphs>226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NRW</vt:lpstr>
      <vt:lpstr>Rheoli perygl llifogydd ar yr Afon Elwy </vt:lpstr>
      <vt:lpstr>Llanwely</vt:lpstr>
      <vt:lpstr>Yr Afon Elwy</vt:lpstr>
      <vt:lpstr>Yr Afon Elwy yn ymuno a’r Afon Clwyd</vt:lpstr>
      <vt:lpstr>PowerPoint Presentation</vt:lpstr>
      <vt:lpstr>Llifogydd Tachwedd 2012</vt:lpstr>
      <vt:lpstr>Darn o ffilm am llifogydd Llanelwy  </vt:lpstr>
      <vt:lpstr>PowerPoint Presentation</vt:lpstr>
      <vt:lpstr>PowerPoint Presentation</vt:lpstr>
      <vt:lpstr>PowerPoint Presentation</vt:lpstr>
      <vt:lpstr>PowerPoint Presentation</vt:lpstr>
      <vt:lpstr>Difrod llifogydd</vt:lpstr>
      <vt:lpstr>Difrod Llifogydd</vt:lpstr>
      <vt:lpstr>Difrod Llifogydd</vt:lpstr>
      <vt:lpstr>Paratoi am lifogydd a delio a’r canlyniad</vt:lpstr>
      <vt:lpstr>Glawiad yn ystod llifogydd Llanelwy 2012</vt:lpstr>
      <vt:lpstr>Llif yr Afon Elwy yn ystod llifogydd Llanelwy 2012</vt:lpstr>
      <vt:lpstr>Graff yn arddangos y llif a gofnodwyd ym Mhont y Gwyddel</vt:lpstr>
      <vt:lpstr>Cynllun Rheoli  Perygl Llifogydd Llanelwy</vt:lpstr>
      <vt:lpstr>Cynllun rheoli perygl llifogydd Llanelwy</vt:lpstr>
      <vt:lpstr>Cynllun Rheoli Perygl Llifogydd Llanelwy</vt:lpstr>
      <vt:lpstr>Fideo o waith Cynllun Rheoli Llifogydd Llanelwy</vt:lpstr>
      <vt:lpstr>Cynllun rheoli perygl llifogydd Llanelwy – Buddion y cynllun</vt:lpstr>
      <vt:lpstr>Cynllun rheoli perygl llifogydd Llanelwy – Buddion y cynllun</vt:lpstr>
      <vt:lpstr>Unrhyw gwestiynau?</vt:lpstr>
    </vt:vector>
  </TitlesOfParts>
  <Company>Forestry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Charlwood</dc:creator>
  <cp:lastModifiedBy>Evans, Alison</cp:lastModifiedBy>
  <cp:revision>341</cp:revision>
  <cp:lastPrinted>2017-04-21T14:47:37Z</cp:lastPrinted>
  <dcterms:created xsi:type="dcterms:W3CDTF">2013-10-25T09:08:07Z</dcterms:created>
  <dcterms:modified xsi:type="dcterms:W3CDTF">2017-10-02T13:09:07Z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0x01010067EB80C5FE939D4A9B3D8BA62129B7F50300D047E36E96770040A2F72C718EE8B457</vt:lpwstr>
  </property>
  <property fmtid="{D5CDD505-2E9C-101B-9397-08002B2CF9AE}" pid="3" name="_dlc_DocIdItemGuid">
    <vt:lpwstr>3ac57b2e-0c8f-4411-89c2-870c9a3ba176</vt:lpwstr>
  </property>
</Properties>
</file>